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83" r:id="rId3"/>
  </p:sldMasterIdLst>
  <p:notesMasterIdLst>
    <p:notesMasterId r:id="rId30"/>
  </p:notesMasterIdLst>
  <p:sldIdLst>
    <p:sldId id="258" r:id="rId4"/>
    <p:sldId id="257" r:id="rId5"/>
    <p:sldId id="261" r:id="rId6"/>
    <p:sldId id="259" r:id="rId7"/>
    <p:sldId id="264" r:id="rId8"/>
    <p:sldId id="262" r:id="rId9"/>
    <p:sldId id="263" r:id="rId10"/>
    <p:sldId id="267" r:id="rId11"/>
    <p:sldId id="284" r:id="rId12"/>
    <p:sldId id="285" r:id="rId13"/>
    <p:sldId id="265" r:id="rId14"/>
    <p:sldId id="286" r:id="rId15"/>
    <p:sldId id="268" r:id="rId16"/>
    <p:sldId id="260" r:id="rId17"/>
    <p:sldId id="274" r:id="rId18"/>
    <p:sldId id="275" r:id="rId19"/>
    <p:sldId id="276" r:id="rId20"/>
    <p:sldId id="277" r:id="rId21"/>
    <p:sldId id="271" r:id="rId22"/>
    <p:sldId id="272" r:id="rId23"/>
    <p:sldId id="269" r:id="rId24"/>
    <p:sldId id="278" r:id="rId25"/>
    <p:sldId id="279" r:id="rId26"/>
    <p:sldId id="280" r:id="rId27"/>
    <p:sldId id="283" r:id="rId28"/>
    <p:sldId id="281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74693" autoAdjust="0"/>
  </p:normalViewPr>
  <p:slideViewPr>
    <p:cSldViewPr snapToGrid="0">
      <p:cViewPr varScale="1">
        <p:scale>
          <a:sx n="37" d="100"/>
          <a:sy n="37" d="100"/>
        </p:scale>
        <p:origin x="108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94DCF-186B-408A-BABD-4E758275DB47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3ADE8-1B0B-4123-9DF6-31D2D0FFDD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208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588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606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898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781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453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702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08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85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31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4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62803-9FED-4500-ABA0-B748FB8E88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11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245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82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000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09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D3ADE8-1B0B-4123-9DF6-31D2D0FFDDB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843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0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7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844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75824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C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0958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45078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rgbClr val="C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3227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638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4860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:a16="http://schemas.microsoft.com/office/drawing/2014/main" id="{E81299D6-8AE9-46FC-B5BE-5AD543758D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D1ABEA86-938E-4CE0-9392-807AB7E71F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:a16="http://schemas.microsoft.com/office/drawing/2014/main" id="{AB8E6650-9798-496B-A341-D82EE06103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2BF8B38-9CDE-4FA4-BEBF-2098F1B76A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:a16="http://schemas.microsoft.com/office/drawing/2014/main" id="{ED24B512-6D0F-4C7E-B16A-1FC9182380F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5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788647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8840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361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D4DDBED3-725B-4B1F-B148-EC667C3F26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9C149B-011B-4621-A8F2-EB7B04443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06232"/>
            <a:ext cx="1672517" cy="2652021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672517"/>
              <a:gd name="connsiteY0" fmla="*/ 0 h 2642293"/>
              <a:gd name="connsiteX1" fmla="*/ 1523565 w 1672517"/>
              <a:gd name="connsiteY1" fmla="*/ 45733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42293"/>
              <a:gd name="connsiteX1" fmla="*/ 1523565 w 1672517"/>
              <a:gd name="connsiteY1" fmla="*/ 16550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52021"/>
              <a:gd name="connsiteX1" fmla="*/ 1523565 w 1672517"/>
              <a:gd name="connsiteY1" fmla="*/ 16550 h 2652021"/>
              <a:gd name="connsiteX2" fmla="*/ 1672517 w 1672517"/>
              <a:gd name="connsiteY2" fmla="*/ 2609194 h 2652021"/>
              <a:gd name="connsiteX3" fmla="*/ 161364 w 1672517"/>
              <a:gd name="connsiteY3" fmla="*/ 2652021 h 2652021"/>
              <a:gd name="connsiteX4" fmla="*/ 0 w 1672517"/>
              <a:gd name="connsiteY4" fmla="*/ 0 h 265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52021">
                <a:moveTo>
                  <a:pt x="0" y="0"/>
                </a:moveTo>
                <a:lnTo>
                  <a:pt x="1523565" y="16550"/>
                </a:lnTo>
                <a:lnTo>
                  <a:pt x="1672517" y="2609194"/>
                </a:lnTo>
                <a:lnTo>
                  <a:pt x="161364" y="26520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D990833-0CBB-4C78-8706-0571A6D34C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33484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072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3860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788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10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56809D4-139D-46A4-95D4-28A24193D00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6827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12B8526-6395-40A2-9FBE-B930B478136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80134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82E9E28-B05C-40A5-AA83-1BD424FE702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53888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AC1333C-DE5D-4D51-8B20-FC7CB2F76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80645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253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784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456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988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074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3015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Resize without losing quality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Line Color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www.allppt.com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FREE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371809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3A65A9-EED4-465A-8328-0792FAB4961A}" type="slidenum"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859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25C95-4317-4E0A-8466-28E407400504}" type="slidenum"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1227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035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3141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76" name="Rectangle 12"/>
          <p:cNvSpPr>
            <a:spLocks noChangeArrowheads="1"/>
          </p:cNvSpPr>
          <p:nvPr/>
        </p:nvSpPr>
        <p:spPr bwMode="gray">
          <a:xfrm>
            <a:off x="0" y="2538413"/>
            <a:ext cx="12192000" cy="38862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0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677" name="Freeform 13"/>
          <p:cNvSpPr>
            <a:spLocks/>
          </p:cNvSpPr>
          <p:nvPr/>
        </p:nvSpPr>
        <p:spPr bwMode="gray">
          <a:xfrm>
            <a:off x="0" y="2995614"/>
            <a:ext cx="12192000" cy="3862387"/>
          </a:xfrm>
          <a:custGeom>
            <a:avLst/>
            <a:gdLst>
              <a:gd name="T0" fmla="*/ 13 w 5760"/>
              <a:gd name="T1" fmla="*/ 2430 h 2433"/>
              <a:gd name="T2" fmla="*/ 1456 w 5760"/>
              <a:gd name="T3" fmla="*/ 0 h 2433"/>
              <a:gd name="T4" fmla="*/ 5754 w 5760"/>
              <a:gd name="T5" fmla="*/ 5 h 2433"/>
              <a:gd name="T6" fmla="*/ 5760 w 5760"/>
              <a:gd name="T7" fmla="*/ 2433 h 2433"/>
              <a:gd name="T8" fmla="*/ 0 w 5760"/>
              <a:gd name="T9" fmla="*/ 2430 h 2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60" h="2433">
                <a:moveTo>
                  <a:pt x="13" y="2430"/>
                </a:moveTo>
                <a:lnTo>
                  <a:pt x="1456" y="0"/>
                </a:lnTo>
                <a:lnTo>
                  <a:pt x="5754" y="5"/>
                </a:lnTo>
                <a:lnTo>
                  <a:pt x="5760" y="2433"/>
                </a:lnTo>
                <a:lnTo>
                  <a:pt x="0" y="2430"/>
                </a:lnTo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668" name="Freeform 4"/>
          <p:cNvSpPr>
            <a:spLocks/>
          </p:cNvSpPr>
          <p:nvPr/>
        </p:nvSpPr>
        <p:spPr bwMode="gray">
          <a:xfrm>
            <a:off x="3443818" y="1506539"/>
            <a:ext cx="8750300" cy="1042987"/>
          </a:xfrm>
          <a:custGeom>
            <a:avLst/>
            <a:gdLst>
              <a:gd name="T0" fmla="*/ 0 w 4134"/>
              <a:gd name="T1" fmla="*/ 657 h 657"/>
              <a:gd name="T2" fmla="*/ 4134 w 4134"/>
              <a:gd name="T3" fmla="*/ 657 h 657"/>
              <a:gd name="T4" fmla="*/ 4134 w 4134"/>
              <a:gd name="T5" fmla="*/ 0 h 657"/>
              <a:gd name="T6" fmla="*/ 373 w 4134"/>
              <a:gd name="T7" fmla="*/ 2 h 657"/>
              <a:gd name="T8" fmla="*/ 0 w 4134"/>
              <a:gd name="T9" fmla="*/ 657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34" h="657">
                <a:moveTo>
                  <a:pt x="0" y="657"/>
                </a:moveTo>
                <a:lnTo>
                  <a:pt x="4134" y="657"/>
                </a:lnTo>
                <a:lnTo>
                  <a:pt x="4134" y="0"/>
                </a:lnTo>
                <a:lnTo>
                  <a:pt x="373" y="2"/>
                </a:lnTo>
                <a:lnTo>
                  <a:pt x="0" y="657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669" name="Freeform 5"/>
          <p:cNvSpPr>
            <a:spLocks/>
          </p:cNvSpPr>
          <p:nvPr/>
        </p:nvSpPr>
        <p:spPr bwMode="ltGray">
          <a:xfrm>
            <a:off x="-8466" y="2541588"/>
            <a:ext cx="3458633" cy="461962"/>
          </a:xfrm>
          <a:custGeom>
            <a:avLst/>
            <a:gdLst>
              <a:gd name="T0" fmla="*/ 0 w 1634"/>
              <a:gd name="T1" fmla="*/ 0 h 289"/>
              <a:gd name="T2" fmla="*/ 1634 w 1634"/>
              <a:gd name="T3" fmla="*/ 0 h 289"/>
              <a:gd name="T4" fmla="*/ 1456 w 1634"/>
              <a:gd name="T5" fmla="*/ 289 h 289"/>
              <a:gd name="T6" fmla="*/ 0 w 1634"/>
              <a:gd name="T7" fmla="*/ 286 h 289"/>
              <a:gd name="T8" fmla="*/ 0 w 1634"/>
              <a:gd name="T9" fmla="*/ 0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34" h="289">
                <a:moveTo>
                  <a:pt x="0" y="0"/>
                </a:moveTo>
                <a:lnTo>
                  <a:pt x="1634" y="0"/>
                </a:lnTo>
                <a:lnTo>
                  <a:pt x="1456" y="289"/>
                </a:lnTo>
                <a:lnTo>
                  <a:pt x="0" y="2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267200" y="1495425"/>
            <a:ext cx="7924800" cy="1012825"/>
          </a:xfrm>
        </p:spPr>
        <p:txBody>
          <a:bodyPr/>
          <a:lstStyle>
            <a:lvl1pPr>
              <a:defRPr sz="3600" baseline="0">
                <a:latin typeface="Verdana" panose="020B0604030504040204" pitchFamily="34" charset="0"/>
              </a:defRPr>
            </a:lvl1pPr>
          </a:lstStyle>
          <a:p>
            <a:pPr lvl="0"/>
            <a:r>
              <a:rPr lang="en-US" altLang="en-US" noProof="0" smtClean="0"/>
              <a:t>TRÂN TRỌNG CẢM ƠN</a:t>
            </a:r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38400" y="5867400"/>
            <a:ext cx="9042400" cy="3810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113672" name="Rectangle 8"/>
          <p:cNvSpPr>
            <a:spLocks noGrp="1" noChangeArrowheads="1"/>
          </p:cNvSpPr>
          <p:nvPr>
            <p:ph type="dt" sz="quarter" idx="2"/>
          </p:nvPr>
        </p:nvSpPr>
        <p:spPr>
          <a:xfrm>
            <a:off x="6096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477001"/>
            <a:ext cx="38608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674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477001"/>
            <a:ext cx="2844800" cy="24447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280046-A691-41AB-BAE3-0A9BC4BA852F}" type="slidenum"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13685" name="Group 21"/>
          <p:cNvGrpSpPr>
            <a:grpSpLocks/>
          </p:cNvGrpSpPr>
          <p:nvPr/>
        </p:nvGrpSpPr>
        <p:grpSpPr bwMode="auto">
          <a:xfrm>
            <a:off x="11582401" y="5867401"/>
            <a:ext cx="207433" cy="417513"/>
            <a:chOff x="5472" y="3792"/>
            <a:chExt cx="184" cy="120"/>
          </a:xfrm>
        </p:grpSpPr>
        <p:sp>
          <p:nvSpPr>
            <p:cNvPr id="113682" name="Rectangle 18"/>
            <p:cNvSpPr>
              <a:spLocks noChangeArrowheads="1"/>
            </p:cNvSpPr>
            <p:nvPr userDrawn="1"/>
          </p:nvSpPr>
          <p:spPr bwMode="auto">
            <a:xfrm>
              <a:off x="5472" y="3792"/>
              <a:ext cx="184" cy="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3683" name="Rectangle 19"/>
            <p:cNvSpPr>
              <a:spLocks noChangeArrowheads="1"/>
            </p:cNvSpPr>
            <p:nvPr userDrawn="1"/>
          </p:nvSpPr>
          <p:spPr bwMode="auto">
            <a:xfrm>
              <a:off x="5472" y="3864"/>
              <a:ext cx="183" cy="48"/>
            </a:xfrm>
            <a:prstGeom prst="rect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8366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74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31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9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57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E944-31FB-4FD2-9490-70064CEA533B}" type="datetimeFigureOut">
              <a:rPr lang="en-US" smtClean="0"/>
              <a:t>16/06/2022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E0D2-A9E1-45B0-8F1D-429CB21DA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17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5CDDE944-31FB-4FD2-9490-70064CEA533B}" type="datetimeFigureOut">
              <a:rPr lang="en-US" smtClean="0"/>
              <a:pPr/>
              <a:t>16/06/2022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01A4E0D2-A9E1-45B0-8F1D-429CB21DA4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39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637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6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3756"/>
            <a:ext cx="12534900" cy="741275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201561" y="1534568"/>
            <a:ext cx="12393561" cy="3788407"/>
            <a:chOff x="-1739345" y="1149855"/>
            <a:chExt cx="12496158" cy="5261298"/>
          </a:xfrm>
        </p:grpSpPr>
        <p:sp>
          <p:nvSpPr>
            <p:cNvPr id="10" name="TextBox 9"/>
            <p:cNvSpPr txBox="1"/>
            <p:nvPr/>
          </p:nvSpPr>
          <p:spPr>
            <a:xfrm>
              <a:off x="2398153" y="5449421"/>
              <a:ext cx="4770131" cy="961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TP.  </a:t>
              </a:r>
              <a:r>
                <a:rPr lang="en-US" sz="26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sz="2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b="1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Chí</a:t>
              </a:r>
              <a:r>
                <a:rPr lang="en-US" sz="26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600" b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Minh, 16/6/2022</a:t>
              </a:r>
              <a:endParaRPr lang="en-US" sz="2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1739345" y="1149855"/>
              <a:ext cx="12496158" cy="2265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000" b="1" kern="1600" spc="100" smtClean="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HỆ </a:t>
              </a:r>
              <a:r>
                <a:rPr lang="en-US" sz="5000" b="1" kern="1600" spc="10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SINH </a:t>
              </a:r>
              <a:r>
                <a:rPr lang="en-US" sz="5000" b="1" kern="1600" spc="100" smtClean="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THÁI SỐ</a:t>
              </a:r>
              <a:br>
                <a:rPr lang="en-US" sz="5000" b="1" kern="1600" spc="100" smtClean="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</a:br>
              <a:r>
                <a:rPr lang="en-US" sz="5000" b="1" kern="1600" spc="100" smtClean="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TRONG  </a:t>
              </a:r>
              <a:r>
                <a:rPr lang="en-US" sz="5000" b="1" kern="1600" spc="100">
                  <a:solidFill>
                    <a:srgbClr val="FF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GIÁO DỤC ĐẠI HỌC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601726" y="4697579"/>
              <a:ext cx="4770131" cy="8619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600" b="1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TS. NGUYỄN KIM QUỐC</a:t>
              </a:r>
              <a:endPara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200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6690"/>
            <a:ext cx="11573197" cy="724247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CHƯƠNG TRÌNH ĐÀO TẠO XUYÊN NGÀNH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724" y="909941"/>
            <a:ext cx="5372403" cy="55442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127" y="909941"/>
            <a:ext cx="570547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83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6690"/>
            <a:ext cx="11573197" cy="724247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PHƯƠNG PHÁP TIẾP CẬN DẠY VÀ HỌC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86" y="750937"/>
            <a:ext cx="10169848" cy="594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30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763033"/>
            <a:ext cx="11289351" cy="6026387"/>
          </a:xfrm>
          <a:prstGeom prst="rect">
            <a:avLst/>
          </a:prstGeom>
        </p:spPr>
      </p:pic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6690"/>
            <a:ext cx="11573197" cy="724247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PHƯƠNG PHÁP TIẾP CẬN DẠY VÀ HỌC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97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6690"/>
            <a:ext cx="11573197" cy="724247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CÔNG NGHỆ THỰC TẾ ẢO TRONG GIÁO DỤC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7174" name="Picture 6" descr="Virtual Reality - Công nghệ ảo, lợi ích thật giúp học sinh phát triển toàn diệ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74" y="889683"/>
            <a:ext cx="5452737" cy="363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www.thucteao.top/wp-content/uploads/2014/04/%E1%BB%A9ng-dung-th%E1%BB%B1c-t%E1%BA%BF-%E1%BA%A3o-trong-%C4%91%C3%A0o-t%E1%BA%A1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671" y="889682"/>
            <a:ext cx="5932055" cy="363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965" y="4736647"/>
            <a:ext cx="4362450" cy="20224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9687" y="4661314"/>
            <a:ext cx="4642022" cy="210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7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CƠ HỘI VÀ THÁCH THỨC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9304"/>
            <a:ext cx="10515600" cy="5138928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057361"/>
              </p:ext>
            </p:extLst>
          </p:nvPr>
        </p:nvGraphicFramePr>
        <p:xfrm>
          <a:off x="3133039" y="1143000"/>
          <a:ext cx="7370205" cy="54777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Bitmap Image" r:id="rId4" imgW="7803000" imgH="5798880" progId="Paint.Picture">
                  <p:embed/>
                </p:oleObj>
              </mc:Choice>
              <mc:Fallback>
                <p:oleObj name="Bitmap Image" r:id="rId4" imgW="7803000" imgH="57988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33039" y="1143000"/>
                        <a:ext cx="7370205" cy="54777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588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ĐẠI HỌC SỐ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9304"/>
            <a:ext cx="10515600" cy="5138928"/>
          </a:xfrm>
        </p:spPr>
        <p:txBody>
          <a:bodyPr/>
          <a:lstStyle/>
          <a:p>
            <a:r>
              <a:rPr lang="vi-VN" smtClean="0"/>
              <a:t>Chương trình Chuyển đổi số quốc gia mà Thủ tướng Chính phủ ban hành đã đặt chuyển đổi số giáo dục lên vị trí ưu tiên cao nhất</a:t>
            </a:r>
            <a:endParaRPr lang="en-US" smtClean="0"/>
          </a:p>
          <a:p>
            <a:r>
              <a:rPr lang="en-US" smtClean="0"/>
              <a:t>Theo Bộ trưởng Nguyễn Mạnh Hùng:</a:t>
            </a:r>
          </a:p>
          <a:p>
            <a:pPr lvl="1"/>
            <a:r>
              <a:rPr lang="en-US"/>
              <a:t>Chuyển đổi số giáo dục và đào </a:t>
            </a:r>
            <a:r>
              <a:rPr lang="en-US" smtClean="0"/>
              <a:t>tạo là </a:t>
            </a:r>
            <a:r>
              <a:rPr lang="en-US"/>
              <a:t>con đường đúng và nhanh nhất để tạo đột phá cho ngành Giáo dục</a:t>
            </a:r>
            <a:r>
              <a:rPr lang="en-US" smtClean="0"/>
              <a:t>.</a:t>
            </a:r>
          </a:p>
          <a:p>
            <a:pPr lvl="1"/>
            <a:r>
              <a:rPr lang="en-US" smtClean="0"/>
              <a:t>Chuyển </a:t>
            </a:r>
            <a:r>
              <a:rPr lang="en-US"/>
              <a:t>đổi toàn bộ các trường đại học thành "quốc gia" số thu </a:t>
            </a:r>
            <a:r>
              <a:rPr lang="en-US" smtClean="0"/>
              <a:t>nhỏ =&gt; hoạt </a:t>
            </a:r>
            <a:r>
              <a:rPr lang="en-US"/>
              <a:t>động </a:t>
            </a:r>
            <a:r>
              <a:rPr lang="en-US" smtClean="0"/>
              <a:t>của </a:t>
            </a:r>
            <a:r>
              <a:rPr lang="en-US"/>
              <a:t>giáo viên, sinh viên sẽ chuyển lên môi trường </a:t>
            </a:r>
            <a:r>
              <a:rPr lang="en-US" smtClean="0"/>
              <a:t>số</a:t>
            </a:r>
          </a:p>
          <a:p>
            <a:pPr lvl="1"/>
            <a:r>
              <a:rPr lang="en-US"/>
              <a:t>Đây cũng là cách đào tạo kỹ năng số tốt nhất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2052" y="4243195"/>
            <a:ext cx="4388013" cy="23313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3720" y="4653105"/>
            <a:ext cx="4101156" cy="177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88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XU HƯỚNG ĐẠI HỌC MỚI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9467"/>
            <a:ext cx="12183633" cy="472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71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VAI TRÒ CỦA ĐẠI HỌC SỐ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711" y="1798872"/>
            <a:ext cx="11608965" cy="467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2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1200"/>
              </a:spcBef>
            </a:pPr>
            <a:r>
              <a:rPr lang="en-US" altLang="en-US" smtClean="0"/>
              <a:t> </a:t>
            </a:r>
            <a:endParaRPr lang="en-US" altLang="en-US"/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318926" y="-26147"/>
            <a:ext cx="11573197" cy="724247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5568" y="131135"/>
            <a:ext cx="4515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</a:rPr>
              <a:t>MÔ HÌNH ĐẠI HỌC SỐ</a:t>
            </a:r>
            <a:endParaRPr lang="en-US" sz="3200"/>
          </a:p>
        </p:txBody>
      </p:sp>
      <p:pic>
        <p:nvPicPr>
          <p:cNvPr id="10242" name="Picture 2" descr="The model of the Digital University Leitmotif of the ICT strategy is... |  Download Scientific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" y="1139587"/>
            <a:ext cx="5457825" cy="545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Mô hình “Đại học thông minh nhất hiện nay”: Việt Nam có theo kịp? | Học  viện Cảnh sát nhân dâ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472" y="873192"/>
            <a:ext cx="5156651" cy="532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765937" y="6011522"/>
            <a:ext cx="3095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smtClean="0">
                <a:solidFill>
                  <a:srgbClr val="FF0000"/>
                </a:solidFill>
              </a:rPr>
              <a:t>Học viện Cảnh sát nhân dân</a:t>
            </a:r>
            <a:endParaRPr lang="en-US" i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0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>
              <a:spcBef>
                <a:spcPts val="1200"/>
              </a:spcBef>
            </a:pPr>
            <a:r>
              <a:rPr lang="en-US" altLang="en-US" smtClean="0"/>
              <a:t> </a:t>
            </a:r>
            <a:endParaRPr lang="en-US" altLang="en-US"/>
          </a:p>
        </p:txBody>
      </p:sp>
      <p:grpSp>
        <p:nvGrpSpPr>
          <p:cNvPr id="103427" name="Group 3"/>
          <p:cNvGrpSpPr>
            <a:grpSpLocks/>
          </p:cNvGrpSpPr>
          <p:nvPr/>
        </p:nvGrpSpPr>
        <p:grpSpPr bwMode="auto">
          <a:xfrm>
            <a:off x="846667" y="1134533"/>
            <a:ext cx="10549466" cy="5537200"/>
            <a:chOff x="480" y="1296"/>
            <a:chExt cx="4608" cy="2448"/>
          </a:xfrm>
        </p:grpSpPr>
        <p:sp>
          <p:nvSpPr>
            <p:cNvPr id="103428" name="Freeform 4"/>
            <p:cNvSpPr>
              <a:spLocks noEditPoints="1"/>
            </p:cNvSpPr>
            <p:nvPr/>
          </p:nvSpPr>
          <p:spPr bwMode="gray">
            <a:xfrm rot="-1358056">
              <a:off x="877" y="1765"/>
              <a:ext cx="3839" cy="1527"/>
            </a:xfrm>
            <a:custGeom>
              <a:avLst/>
              <a:gdLst>
                <a:gd name="T0" fmla="*/ 1692 w 4040"/>
                <a:gd name="T1" fmla="*/ 12 h 1888"/>
                <a:gd name="T2" fmla="*/ 1234 w 4040"/>
                <a:gd name="T3" fmla="*/ 74 h 1888"/>
                <a:gd name="T4" fmla="*/ 828 w 4040"/>
                <a:gd name="T5" fmla="*/ 182 h 1888"/>
                <a:gd name="T6" fmla="*/ 486 w 4040"/>
                <a:gd name="T7" fmla="*/ 330 h 1888"/>
                <a:gd name="T8" fmla="*/ 226 w 4040"/>
                <a:gd name="T9" fmla="*/ 510 h 1888"/>
                <a:gd name="T10" fmla="*/ 58 w 4040"/>
                <a:gd name="T11" fmla="*/ 718 h 1888"/>
                <a:gd name="T12" fmla="*/ 0 w 4040"/>
                <a:gd name="T13" fmla="*/ 944 h 1888"/>
                <a:gd name="T14" fmla="*/ 58 w 4040"/>
                <a:gd name="T15" fmla="*/ 1170 h 1888"/>
                <a:gd name="T16" fmla="*/ 226 w 4040"/>
                <a:gd name="T17" fmla="*/ 1378 h 1888"/>
                <a:gd name="T18" fmla="*/ 486 w 4040"/>
                <a:gd name="T19" fmla="*/ 1558 h 1888"/>
                <a:gd name="T20" fmla="*/ 828 w 4040"/>
                <a:gd name="T21" fmla="*/ 1706 h 1888"/>
                <a:gd name="T22" fmla="*/ 1234 w 4040"/>
                <a:gd name="T23" fmla="*/ 1814 h 1888"/>
                <a:gd name="T24" fmla="*/ 1692 w 4040"/>
                <a:gd name="T25" fmla="*/ 1876 h 1888"/>
                <a:gd name="T26" fmla="*/ 2186 w 4040"/>
                <a:gd name="T27" fmla="*/ 1884 h 1888"/>
                <a:gd name="T28" fmla="*/ 2658 w 4040"/>
                <a:gd name="T29" fmla="*/ 1840 h 1888"/>
                <a:gd name="T30" fmla="*/ 3084 w 4040"/>
                <a:gd name="T31" fmla="*/ 1746 h 1888"/>
                <a:gd name="T32" fmla="*/ 3448 w 4040"/>
                <a:gd name="T33" fmla="*/ 1612 h 1888"/>
                <a:gd name="T34" fmla="*/ 3738 w 4040"/>
                <a:gd name="T35" fmla="*/ 1442 h 1888"/>
                <a:gd name="T36" fmla="*/ 3938 w 4040"/>
                <a:gd name="T37" fmla="*/ 1242 h 1888"/>
                <a:gd name="T38" fmla="*/ 4034 w 4040"/>
                <a:gd name="T39" fmla="*/ 1022 h 1888"/>
                <a:gd name="T40" fmla="*/ 4014 w 4040"/>
                <a:gd name="T41" fmla="*/ 790 h 1888"/>
                <a:gd name="T42" fmla="*/ 3882 w 4040"/>
                <a:gd name="T43" fmla="*/ 576 h 1888"/>
                <a:gd name="T44" fmla="*/ 3650 w 4040"/>
                <a:gd name="T45" fmla="*/ 386 h 1888"/>
                <a:gd name="T46" fmla="*/ 3334 w 4040"/>
                <a:gd name="T47" fmla="*/ 228 h 1888"/>
                <a:gd name="T48" fmla="*/ 2948 w 4040"/>
                <a:gd name="T49" fmla="*/ 106 h 1888"/>
                <a:gd name="T50" fmla="*/ 2506 w 4040"/>
                <a:gd name="T51" fmla="*/ 28 h 1888"/>
                <a:gd name="T52" fmla="*/ 2020 w 4040"/>
                <a:gd name="T53" fmla="*/ 0 h 1888"/>
                <a:gd name="T54" fmla="*/ 1606 w 4040"/>
                <a:gd name="T55" fmla="*/ 1736 h 1888"/>
                <a:gd name="T56" fmla="*/ 1164 w 4040"/>
                <a:gd name="T57" fmla="*/ 1678 h 1888"/>
                <a:gd name="T58" fmla="*/ 776 w 4040"/>
                <a:gd name="T59" fmla="*/ 1576 h 1888"/>
                <a:gd name="T60" fmla="*/ 458 w 4040"/>
                <a:gd name="T61" fmla="*/ 1436 h 1888"/>
                <a:gd name="T62" fmla="*/ 224 w 4040"/>
                <a:gd name="T63" fmla="*/ 1266 h 1888"/>
                <a:gd name="T64" fmla="*/ 88 w 4040"/>
                <a:gd name="T65" fmla="*/ 1074 h 1888"/>
                <a:gd name="T66" fmla="*/ 68 w 4040"/>
                <a:gd name="T67" fmla="*/ 864 h 1888"/>
                <a:gd name="T68" fmla="*/ 166 w 4040"/>
                <a:gd name="T69" fmla="*/ 664 h 1888"/>
                <a:gd name="T70" fmla="*/ 370 w 4040"/>
                <a:gd name="T71" fmla="*/ 486 h 1888"/>
                <a:gd name="T72" fmla="*/ 662 w 4040"/>
                <a:gd name="T73" fmla="*/ 336 h 1888"/>
                <a:gd name="T74" fmla="*/ 1028 w 4040"/>
                <a:gd name="T75" fmla="*/ 222 h 1888"/>
                <a:gd name="T76" fmla="*/ 1454 w 4040"/>
                <a:gd name="T77" fmla="*/ 148 h 1888"/>
                <a:gd name="T78" fmla="*/ 1922 w 4040"/>
                <a:gd name="T79" fmla="*/ 120 h 1888"/>
                <a:gd name="T80" fmla="*/ 2392 w 4040"/>
                <a:gd name="T81" fmla="*/ 148 h 1888"/>
                <a:gd name="T82" fmla="*/ 2818 w 4040"/>
                <a:gd name="T83" fmla="*/ 222 h 1888"/>
                <a:gd name="T84" fmla="*/ 3184 w 4040"/>
                <a:gd name="T85" fmla="*/ 336 h 1888"/>
                <a:gd name="T86" fmla="*/ 3476 w 4040"/>
                <a:gd name="T87" fmla="*/ 486 h 1888"/>
                <a:gd name="T88" fmla="*/ 3680 w 4040"/>
                <a:gd name="T89" fmla="*/ 664 h 1888"/>
                <a:gd name="T90" fmla="*/ 3778 w 4040"/>
                <a:gd name="T91" fmla="*/ 864 h 1888"/>
                <a:gd name="T92" fmla="*/ 3758 w 4040"/>
                <a:gd name="T93" fmla="*/ 1074 h 1888"/>
                <a:gd name="T94" fmla="*/ 3622 w 4040"/>
                <a:gd name="T95" fmla="*/ 1266 h 1888"/>
                <a:gd name="T96" fmla="*/ 3388 w 4040"/>
                <a:gd name="T97" fmla="*/ 1436 h 1888"/>
                <a:gd name="T98" fmla="*/ 3070 w 4040"/>
                <a:gd name="T99" fmla="*/ 1576 h 1888"/>
                <a:gd name="T100" fmla="*/ 2682 w 4040"/>
                <a:gd name="T101" fmla="*/ 1678 h 1888"/>
                <a:gd name="T102" fmla="*/ 2240 w 4040"/>
                <a:gd name="T103" fmla="*/ 1736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040" h="1888">
                  <a:moveTo>
                    <a:pt x="2020" y="0"/>
                  </a:moveTo>
                  <a:lnTo>
                    <a:pt x="1854" y="4"/>
                  </a:lnTo>
                  <a:lnTo>
                    <a:pt x="1692" y="12"/>
                  </a:lnTo>
                  <a:lnTo>
                    <a:pt x="1534" y="28"/>
                  </a:lnTo>
                  <a:lnTo>
                    <a:pt x="1382" y="48"/>
                  </a:lnTo>
                  <a:lnTo>
                    <a:pt x="1234" y="74"/>
                  </a:lnTo>
                  <a:lnTo>
                    <a:pt x="1092" y="106"/>
                  </a:lnTo>
                  <a:lnTo>
                    <a:pt x="956" y="142"/>
                  </a:lnTo>
                  <a:lnTo>
                    <a:pt x="828" y="182"/>
                  </a:lnTo>
                  <a:lnTo>
                    <a:pt x="706" y="228"/>
                  </a:lnTo>
                  <a:lnTo>
                    <a:pt x="592" y="276"/>
                  </a:lnTo>
                  <a:lnTo>
                    <a:pt x="486" y="330"/>
                  </a:lnTo>
                  <a:lnTo>
                    <a:pt x="390" y="386"/>
                  </a:lnTo>
                  <a:lnTo>
                    <a:pt x="302" y="446"/>
                  </a:lnTo>
                  <a:lnTo>
                    <a:pt x="226" y="510"/>
                  </a:lnTo>
                  <a:lnTo>
                    <a:pt x="158" y="576"/>
                  </a:lnTo>
                  <a:lnTo>
                    <a:pt x="102" y="646"/>
                  </a:lnTo>
                  <a:lnTo>
                    <a:pt x="58" y="718"/>
                  </a:lnTo>
                  <a:lnTo>
                    <a:pt x="26" y="790"/>
                  </a:lnTo>
                  <a:lnTo>
                    <a:pt x="6" y="866"/>
                  </a:lnTo>
                  <a:lnTo>
                    <a:pt x="0" y="944"/>
                  </a:lnTo>
                  <a:lnTo>
                    <a:pt x="6" y="1022"/>
                  </a:lnTo>
                  <a:lnTo>
                    <a:pt x="26" y="1098"/>
                  </a:lnTo>
                  <a:lnTo>
                    <a:pt x="58" y="1170"/>
                  </a:lnTo>
                  <a:lnTo>
                    <a:pt x="102" y="1242"/>
                  </a:lnTo>
                  <a:lnTo>
                    <a:pt x="158" y="1312"/>
                  </a:lnTo>
                  <a:lnTo>
                    <a:pt x="226" y="1378"/>
                  </a:lnTo>
                  <a:lnTo>
                    <a:pt x="302" y="1442"/>
                  </a:lnTo>
                  <a:lnTo>
                    <a:pt x="390" y="1502"/>
                  </a:lnTo>
                  <a:lnTo>
                    <a:pt x="486" y="1558"/>
                  </a:lnTo>
                  <a:lnTo>
                    <a:pt x="592" y="1612"/>
                  </a:lnTo>
                  <a:lnTo>
                    <a:pt x="706" y="1660"/>
                  </a:lnTo>
                  <a:lnTo>
                    <a:pt x="828" y="1706"/>
                  </a:lnTo>
                  <a:lnTo>
                    <a:pt x="956" y="1746"/>
                  </a:lnTo>
                  <a:lnTo>
                    <a:pt x="1092" y="1782"/>
                  </a:lnTo>
                  <a:lnTo>
                    <a:pt x="1234" y="1814"/>
                  </a:lnTo>
                  <a:lnTo>
                    <a:pt x="1382" y="1840"/>
                  </a:lnTo>
                  <a:lnTo>
                    <a:pt x="1534" y="1860"/>
                  </a:lnTo>
                  <a:lnTo>
                    <a:pt x="1692" y="1876"/>
                  </a:lnTo>
                  <a:lnTo>
                    <a:pt x="1854" y="1884"/>
                  </a:lnTo>
                  <a:lnTo>
                    <a:pt x="2020" y="1888"/>
                  </a:lnTo>
                  <a:lnTo>
                    <a:pt x="2186" y="1884"/>
                  </a:lnTo>
                  <a:lnTo>
                    <a:pt x="2348" y="1876"/>
                  </a:lnTo>
                  <a:lnTo>
                    <a:pt x="2506" y="1860"/>
                  </a:lnTo>
                  <a:lnTo>
                    <a:pt x="2658" y="1840"/>
                  </a:lnTo>
                  <a:lnTo>
                    <a:pt x="2806" y="1814"/>
                  </a:lnTo>
                  <a:lnTo>
                    <a:pt x="2948" y="1782"/>
                  </a:lnTo>
                  <a:lnTo>
                    <a:pt x="3084" y="1746"/>
                  </a:lnTo>
                  <a:lnTo>
                    <a:pt x="3212" y="1706"/>
                  </a:lnTo>
                  <a:lnTo>
                    <a:pt x="3334" y="1660"/>
                  </a:lnTo>
                  <a:lnTo>
                    <a:pt x="3448" y="1612"/>
                  </a:lnTo>
                  <a:lnTo>
                    <a:pt x="3554" y="1558"/>
                  </a:lnTo>
                  <a:lnTo>
                    <a:pt x="3650" y="1502"/>
                  </a:lnTo>
                  <a:lnTo>
                    <a:pt x="3738" y="1442"/>
                  </a:lnTo>
                  <a:lnTo>
                    <a:pt x="3814" y="1378"/>
                  </a:lnTo>
                  <a:lnTo>
                    <a:pt x="3882" y="1312"/>
                  </a:lnTo>
                  <a:lnTo>
                    <a:pt x="3938" y="1242"/>
                  </a:lnTo>
                  <a:lnTo>
                    <a:pt x="3982" y="1170"/>
                  </a:lnTo>
                  <a:lnTo>
                    <a:pt x="4014" y="1098"/>
                  </a:lnTo>
                  <a:lnTo>
                    <a:pt x="4034" y="1022"/>
                  </a:lnTo>
                  <a:lnTo>
                    <a:pt x="4040" y="944"/>
                  </a:lnTo>
                  <a:lnTo>
                    <a:pt x="4034" y="866"/>
                  </a:lnTo>
                  <a:lnTo>
                    <a:pt x="4014" y="790"/>
                  </a:lnTo>
                  <a:lnTo>
                    <a:pt x="3982" y="718"/>
                  </a:lnTo>
                  <a:lnTo>
                    <a:pt x="3938" y="646"/>
                  </a:lnTo>
                  <a:lnTo>
                    <a:pt x="3882" y="576"/>
                  </a:lnTo>
                  <a:lnTo>
                    <a:pt x="3814" y="510"/>
                  </a:lnTo>
                  <a:lnTo>
                    <a:pt x="3738" y="446"/>
                  </a:lnTo>
                  <a:lnTo>
                    <a:pt x="3650" y="386"/>
                  </a:lnTo>
                  <a:lnTo>
                    <a:pt x="3554" y="330"/>
                  </a:lnTo>
                  <a:lnTo>
                    <a:pt x="3448" y="276"/>
                  </a:lnTo>
                  <a:lnTo>
                    <a:pt x="3334" y="228"/>
                  </a:lnTo>
                  <a:lnTo>
                    <a:pt x="3212" y="182"/>
                  </a:lnTo>
                  <a:lnTo>
                    <a:pt x="3084" y="142"/>
                  </a:lnTo>
                  <a:lnTo>
                    <a:pt x="2948" y="106"/>
                  </a:lnTo>
                  <a:lnTo>
                    <a:pt x="2806" y="74"/>
                  </a:lnTo>
                  <a:lnTo>
                    <a:pt x="2658" y="48"/>
                  </a:lnTo>
                  <a:lnTo>
                    <a:pt x="2506" y="28"/>
                  </a:lnTo>
                  <a:lnTo>
                    <a:pt x="2348" y="12"/>
                  </a:lnTo>
                  <a:lnTo>
                    <a:pt x="2186" y="4"/>
                  </a:lnTo>
                  <a:lnTo>
                    <a:pt x="2020" y="0"/>
                  </a:lnTo>
                  <a:close/>
                  <a:moveTo>
                    <a:pt x="1922" y="1748"/>
                  </a:moveTo>
                  <a:lnTo>
                    <a:pt x="1762" y="1746"/>
                  </a:lnTo>
                  <a:lnTo>
                    <a:pt x="1606" y="1736"/>
                  </a:lnTo>
                  <a:lnTo>
                    <a:pt x="1454" y="1722"/>
                  </a:lnTo>
                  <a:lnTo>
                    <a:pt x="1306" y="1702"/>
                  </a:lnTo>
                  <a:lnTo>
                    <a:pt x="1164" y="1678"/>
                  </a:lnTo>
                  <a:lnTo>
                    <a:pt x="1028" y="1648"/>
                  </a:lnTo>
                  <a:lnTo>
                    <a:pt x="898" y="1614"/>
                  </a:lnTo>
                  <a:lnTo>
                    <a:pt x="776" y="1576"/>
                  </a:lnTo>
                  <a:lnTo>
                    <a:pt x="662" y="1532"/>
                  </a:lnTo>
                  <a:lnTo>
                    <a:pt x="554" y="1486"/>
                  </a:lnTo>
                  <a:lnTo>
                    <a:pt x="458" y="1436"/>
                  </a:lnTo>
                  <a:lnTo>
                    <a:pt x="370" y="1382"/>
                  </a:lnTo>
                  <a:lnTo>
                    <a:pt x="292" y="1326"/>
                  </a:lnTo>
                  <a:lnTo>
                    <a:pt x="224" y="1266"/>
                  </a:lnTo>
                  <a:lnTo>
                    <a:pt x="166" y="1204"/>
                  </a:lnTo>
                  <a:lnTo>
                    <a:pt x="122" y="1140"/>
                  </a:lnTo>
                  <a:lnTo>
                    <a:pt x="88" y="1074"/>
                  </a:lnTo>
                  <a:lnTo>
                    <a:pt x="68" y="1004"/>
                  </a:lnTo>
                  <a:lnTo>
                    <a:pt x="62" y="934"/>
                  </a:lnTo>
                  <a:lnTo>
                    <a:pt x="68" y="864"/>
                  </a:lnTo>
                  <a:lnTo>
                    <a:pt x="88" y="796"/>
                  </a:lnTo>
                  <a:lnTo>
                    <a:pt x="122" y="730"/>
                  </a:lnTo>
                  <a:lnTo>
                    <a:pt x="166" y="664"/>
                  </a:lnTo>
                  <a:lnTo>
                    <a:pt x="224" y="602"/>
                  </a:lnTo>
                  <a:lnTo>
                    <a:pt x="292" y="544"/>
                  </a:lnTo>
                  <a:lnTo>
                    <a:pt x="370" y="486"/>
                  </a:lnTo>
                  <a:lnTo>
                    <a:pt x="458" y="434"/>
                  </a:lnTo>
                  <a:lnTo>
                    <a:pt x="554" y="382"/>
                  </a:lnTo>
                  <a:lnTo>
                    <a:pt x="662" y="336"/>
                  </a:lnTo>
                  <a:lnTo>
                    <a:pt x="776" y="294"/>
                  </a:lnTo>
                  <a:lnTo>
                    <a:pt x="898" y="256"/>
                  </a:lnTo>
                  <a:lnTo>
                    <a:pt x="1028" y="222"/>
                  </a:lnTo>
                  <a:lnTo>
                    <a:pt x="1164" y="192"/>
                  </a:lnTo>
                  <a:lnTo>
                    <a:pt x="1306" y="166"/>
                  </a:lnTo>
                  <a:lnTo>
                    <a:pt x="1454" y="148"/>
                  </a:lnTo>
                  <a:lnTo>
                    <a:pt x="1606" y="132"/>
                  </a:lnTo>
                  <a:lnTo>
                    <a:pt x="1762" y="124"/>
                  </a:lnTo>
                  <a:lnTo>
                    <a:pt x="1922" y="120"/>
                  </a:lnTo>
                  <a:lnTo>
                    <a:pt x="2084" y="124"/>
                  </a:lnTo>
                  <a:lnTo>
                    <a:pt x="2240" y="132"/>
                  </a:lnTo>
                  <a:lnTo>
                    <a:pt x="2392" y="148"/>
                  </a:lnTo>
                  <a:lnTo>
                    <a:pt x="2540" y="166"/>
                  </a:lnTo>
                  <a:lnTo>
                    <a:pt x="2682" y="192"/>
                  </a:lnTo>
                  <a:lnTo>
                    <a:pt x="2818" y="222"/>
                  </a:lnTo>
                  <a:lnTo>
                    <a:pt x="2948" y="256"/>
                  </a:lnTo>
                  <a:lnTo>
                    <a:pt x="3070" y="294"/>
                  </a:lnTo>
                  <a:lnTo>
                    <a:pt x="3184" y="336"/>
                  </a:lnTo>
                  <a:lnTo>
                    <a:pt x="3292" y="382"/>
                  </a:lnTo>
                  <a:lnTo>
                    <a:pt x="3388" y="434"/>
                  </a:lnTo>
                  <a:lnTo>
                    <a:pt x="3476" y="486"/>
                  </a:lnTo>
                  <a:lnTo>
                    <a:pt x="3554" y="544"/>
                  </a:lnTo>
                  <a:lnTo>
                    <a:pt x="3622" y="602"/>
                  </a:lnTo>
                  <a:lnTo>
                    <a:pt x="3680" y="664"/>
                  </a:lnTo>
                  <a:lnTo>
                    <a:pt x="3724" y="730"/>
                  </a:lnTo>
                  <a:lnTo>
                    <a:pt x="3758" y="796"/>
                  </a:lnTo>
                  <a:lnTo>
                    <a:pt x="3778" y="864"/>
                  </a:lnTo>
                  <a:lnTo>
                    <a:pt x="3784" y="934"/>
                  </a:lnTo>
                  <a:lnTo>
                    <a:pt x="3778" y="1004"/>
                  </a:lnTo>
                  <a:lnTo>
                    <a:pt x="3758" y="1074"/>
                  </a:lnTo>
                  <a:lnTo>
                    <a:pt x="3724" y="1140"/>
                  </a:lnTo>
                  <a:lnTo>
                    <a:pt x="3680" y="1204"/>
                  </a:lnTo>
                  <a:lnTo>
                    <a:pt x="3622" y="1266"/>
                  </a:lnTo>
                  <a:lnTo>
                    <a:pt x="3554" y="1326"/>
                  </a:lnTo>
                  <a:lnTo>
                    <a:pt x="3476" y="1382"/>
                  </a:lnTo>
                  <a:lnTo>
                    <a:pt x="3388" y="1436"/>
                  </a:lnTo>
                  <a:lnTo>
                    <a:pt x="3292" y="1486"/>
                  </a:lnTo>
                  <a:lnTo>
                    <a:pt x="3184" y="1532"/>
                  </a:lnTo>
                  <a:lnTo>
                    <a:pt x="3070" y="1576"/>
                  </a:lnTo>
                  <a:lnTo>
                    <a:pt x="2948" y="1614"/>
                  </a:lnTo>
                  <a:lnTo>
                    <a:pt x="2818" y="1648"/>
                  </a:lnTo>
                  <a:lnTo>
                    <a:pt x="2682" y="1678"/>
                  </a:lnTo>
                  <a:lnTo>
                    <a:pt x="2540" y="1702"/>
                  </a:lnTo>
                  <a:lnTo>
                    <a:pt x="2392" y="1722"/>
                  </a:lnTo>
                  <a:lnTo>
                    <a:pt x="2240" y="1736"/>
                  </a:lnTo>
                  <a:lnTo>
                    <a:pt x="2084" y="1746"/>
                  </a:lnTo>
                  <a:lnTo>
                    <a:pt x="1922" y="1748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30196"/>
                    <a:invGamma/>
                    <a:alpha val="36000"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F7C16B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29" name="Oval 5"/>
            <p:cNvSpPr>
              <a:spLocks noChangeArrowheads="1"/>
            </p:cNvSpPr>
            <p:nvPr/>
          </p:nvSpPr>
          <p:spPr bwMode="gray">
            <a:xfrm rot="-1543677">
              <a:off x="2736" y="1728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30" name="Oval 6"/>
            <p:cNvSpPr>
              <a:spLocks noChangeArrowheads="1"/>
            </p:cNvSpPr>
            <p:nvPr/>
          </p:nvSpPr>
          <p:spPr bwMode="gray">
            <a:xfrm rot="-1543677">
              <a:off x="4416" y="182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31" name="Oval 7"/>
            <p:cNvSpPr>
              <a:spLocks noChangeArrowheads="1"/>
            </p:cNvSpPr>
            <p:nvPr/>
          </p:nvSpPr>
          <p:spPr bwMode="gray">
            <a:xfrm rot="-1543677">
              <a:off x="1824" y="3504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32" name="Oval 8"/>
            <p:cNvSpPr>
              <a:spLocks noChangeArrowheads="1"/>
            </p:cNvSpPr>
            <p:nvPr/>
          </p:nvSpPr>
          <p:spPr bwMode="gray">
            <a:xfrm rot="-1543677">
              <a:off x="3456" y="3120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33" name="Oval 9"/>
            <p:cNvSpPr>
              <a:spLocks noChangeArrowheads="1"/>
            </p:cNvSpPr>
            <p:nvPr/>
          </p:nvSpPr>
          <p:spPr bwMode="gray">
            <a:xfrm rot="-1543677">
              <a:off x="1296" y="2592"/>
              <a:ext cx="672" cy="192"/>
            </a:xfrm>
            <a:prstGeom prst="ellipse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84A5C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34" name="Oval 10"/>
            <p:cNvSpPr>
              <a:spLocks noChangeArrowheads="1"/>
            </p:cNvSpPr>
            <p:nvPr/>
          </p:nvSpPr>
          <p:spPr bwMode="gray">
            <a:xfrm>
              <a:off x="2407" y="1296"/>
              <a:ext cx="720" cy="694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63529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03435" name="Oval 11"/>
            <p:cNvSpPr>
              <a:spLocks noChangeArrowheads="1"/>
            </p:cNvSpPr>
            <p:nvPr/>
          </p:nvSpPr>
          <p:spPr bwMode="gray">
            <a:xfrm>
              <a:off x="999" y="2126"/>
              <a:ext cx="719" cy="694"/>
            </a:xfrm>
            <a:prstGeom prst="ellipse">
              <a:avLst/>
            </a:prstGeom>
            <a:gradFill rotWithShape="1">
              <a:gsLst>
                <a:gs pos="0">
                  <a:srgbClr val="4CD0C3"/>
                </a:gs>
                <a:gs pos="100000">
                  <a:srgbClr val="4CD0C3">
                    <a:gamma/>
                    <a:shade val="66667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03436" name="Oval 12"/>
            <p:cNvSpPr>
              <a:spLocks noChangeArrowheads="1"/>
            </p:cNvSpPr>
            <p:nvPr/>
          </p:nvSpPr>
          <p:spPr bwMode="gray">
            <a:xfrm>
              <a:off x="1493" y="3050"/>
              <a:ext cx="719" cy="694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63529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03437" name="Oval 13"/>
            <p:cNvSpPr>
              <a:spLocks noChangeArrowheads="1"/>
            </p:cNvSpPr>
            <p:nvPr/>
          </p:nvSpPr>
          <p:spPr bwMode="gray">
            <a:xfrm>
              <a:off x="3048" y="2707"/>
              <a:ext cx="719" cy="694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03438" name="Oval 14"/>
            <p:cNvSpPr>
              <a:spLocks noChangeArrowheads="1"/>
            </p:cNvSpPr>
            <p:nvPr/>
          </p:nvSpPr>
          <p:spPr bwMode="gray">
            <a:xfrm>
              <a:off x="4072" y="1420"/>
              <a:ext cx="680" cy="695"/>
            </a:xfrm>
            <a:prstGeom prst="ellipse">
              <a:avLst/>
            </a:prstGeom>
            <a:solidFill>
              <a:srgbClr val="F80ED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rgbClr val="001D3A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03439" name="Text Box 15"/>
            <p:cNvSpPr txBox="1">
              <a:spLocks noChangeArrowheads="1"/>
            </p:cNvSpPr>
            <p:nvPr/>
          </p:nvSpPr>
          <p:spPr bwMode="gray">
            <a:xfrm>
              <a:off x="1127" y="2326"/>
              <a:ext cx="493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Dịch vụ</a:t>
              </a: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40" name="Text Box 16"/>
            <p:cNvSpPr txBox="1">
              <a:spLocks noChangeArrowheads="1"/>
            </p:cNvSpPr>
            <p:nvPr/>
          </p:nvSpPr>
          <p:spPr bwMode="gray">
            <a:xfrm>
              <a:off x="2532" y="1494"/>
              <a:ext cx="516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Hạ tầng</a:t>
              </a: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41" name="Text Box 17"/>
            <p:cNvSpPr txBox="1">
              <a:spLocks noChangeArrowheads="1"/>
            </p:cNvSpPr>
            <p:nvPr/>
          </p:nvSpPr>
          <p:spPr bwMode="gray">
            <a:xfrm>
              <a:off x="4182" y="1666"/>
              <a:ext cx="516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Học liệu</a:t>
              </a: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42" name="Text Box 18"/>
            <p:cNvSpPr txBox="1">
              <a:spLocks noChangeArrowheads="1"/>
            </p:cNvSpPr>
            <p:nvPr/>
          </p:nvSpPr>
          <p:spPr bwMode="gray">
            <a:xfrm>
              <a:off x="3176" y="2950"/>
              <a:ext cx="422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Hỗ trợ</a:t>
              </a: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43" name="Text Box 19"/>
            <p:cNvSpPr txBox="1">
              <a:spLocks noChangeArrowheads="1"/>
            </p:cNvSpPr>
            <p:nvPr/>
          </p:nvSpPr>
          <p:spPr bwMode="gray">
            <a:xfrm>
              <a:off x="1620" y="3295"/>
              <a:ext cx="491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817" dir="27080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Quản lý</a:t>
              </a: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3444" name="Text Box 20"/>
            <p:cNvSpPr txBox="1">
              <a:spLocks noChangeArrowheads="1"/>
            </p:cNvSpPr>
            <p:nvPr/>
          </p:nvSpPr>
          <p:spPr bwMode="gray">
            <a:xfrm>
              <a:off x="2160" y="2304"/>
              <a:ext cx="1452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00000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+mn-cs"/>
                </a:rPr>
                <a:t>ĐẠI HỌC SỐ</a:t>
              </a:r>
              <a:endParaRPr kumimoji="0" lang="en-US" altLang="en-US" sz="3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03445" name="Line 21"/>
            <p:cNvSpPr>
              <a:spLocks noChangeShapeType="1"/>
            </p:cNvSpPr>
            <p:nvPr/>
          </p:nvSpPr>
          <p:spPr bwMode="gray">
            <a:xfrm>
              <a:off x="1639" y="1545"/>
              <a:ext cx="1025" cy="7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cxnSp>
          <p:nvCxnSpPr>
            <p:cNvPr id="103446" name="AutoShape 22"/>
            <p:cNvCxnSpPr>
              <a:cxnSpLocks noChangeShapeType="1"/>
            </p:cNvCxnSpPr>
            <p:nvPr/>
          </p:nvCxnSpPr>
          <p:spPr bwMode="gray">
            <a:xfrm flipH="1">
              <a:off x="559" y="1545"/>
              <a:ext cx="1087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03447" name="Text Box 23"/>
            <p:cNvSpPr txBox="1">
              <a:spLocks noChangeArrowheads="1"/>
            </p:cNvSpPr>
            <p:nvPr/>
          </p:nvSpPr>
          <p:spPr bwMode="gray">
            <a:xfrm>
              <a:off x="480" y="1296"/>
              <a:ext cx="1296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cs typeface="+mn-cs"/>
                </a:rPr>
                <a:t>Số hóa và Vận hành số</a:t>
              </a:r>
              <a:endPara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318926" y="-26147"/>
            <a:ext cx="11573197" cy="724247"/>
          </a:xfr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35568" y="131135"/>
            <a:ext cx="5452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solidFill>
                  <a:srgbClr val="FF0000"/>
                </a:solidFill>
              </a:rPr>
              <a:t>THÀNH PHẦN ĐẠI HỌC SỐ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88570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i.ku.dk/english/research/groups/center-for-digital-education/center-for-digital-education_11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7352" y="10510"/>
            <a:ext cx="4214647" cy="684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39152" cy="777875"/>
          </a:xfrm>
          <a:solidFill>
            <a:schemeClr val="accent2"/>
          </a:solidFill>
        </p:spPr>
        <p:txBody>
          <a:bodyPr/>
          <a:lstStyle/>
          <a:p>
            <a:r>
              <a:rPr lang="en-US" b="1" smtClean="0"/>
              <a:t>NỘI DUNG</a:t>
            </a:r>
            <a:endParaRPr lang="en-US" b="1"/>
          </a:p>
        </p:txBody>
      </p:sp>
      <p:grpSp>
        <p:nvGrpSpPr>
          <p:cNvPr id="5" name="Group 4"/>
          <p:cNvGrpSpPr/>
          <p:nvPr/>
        </p:nvGrpSpPr>
        <p:grpSpPr>
          <a:xfrm>
            <a:off x="2132411" y="1828287"/>
            <a:ext cx="7011588" cy="912909"/>
            <a:chOff x="144233" y="2999395"/>
            <a:chExt cx="7601620" cy="876954"/>
          </a:xfrm>
          <a:solidFill>
            <a:srgbClr val="FFFF99"/>
          </a:solidFill>
        </p:grpSpPr>
        <p:sp>
          <p:nvSpPr>
            <p:cNvPr id="6" name="AutoShape 57"/>
            <p:cNvSpPr>
              <a:spLocks noChangeArrowheads="1"/>
            </p:cNvSpPr>
            <p:nvPr/>
          </p:nvSpPr>
          <p:spPr bwMode="gray">
            <a:xfrm>
              <a:off x="144233" y="2999395"/>
              <a:ext cx="7601620" cy="876954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chemeClr val="tx1">
                  <a:lumMod val="85000"/>
                  <a:lumOff val="15000"/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vi-VN" sz="22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7" name="Text Box 59"/>
            <p:cNvSpPr txBox="1">
              <a:spLocks noChangeArrowheads="1"/>
            </p:cNvSpPr>
            <p:nvPr/>
          </p:nvSpPr>
          <p:spPr bwMode="gray">
            <a:xfrm>
              <a:off x="214281" y="3258517"/>
              <a:ext cx="7531572" cy="37955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200" b="1">
                  <a:latin typeface="Times New Roman" panose="02020603050405020304" pitchFamily="18" charset="0"/>
                </a:rPr>
                <a:t>CÁCH MẠNG CÔNG NGHIỆP 5.0 VÀ XÃ HỘI 5.0</a:t>
              </a:r>
              <a:endParaRPr lang="en-US" sz="22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273269" y="1869610"/>
            <a:ext cx="1744717" cy="830264"/>
          </a:xfrm>
          <a:prstGeom prst="ellipse">
            <a:avLst/>
          </a:prstGeom>
          <a:solidFill>
            <a:srgbClr val="002060"/>
          </a:solidFill>
          <a:ln w="19050">
            <a:solidFill>
              <a:schemeClr val="bg1">
                <a:alpha val="95000"/>
              </a:schemeClr>
            </a:solidFill>
          </a:ln>
          <a:effectLst>
            <a:outerShdw dist="88900" dir="2280000" algn="ctr" rotWithShape="0">
              <a:schemeClr val="tx1">
                <a:lumMod val="85000"/>
                <a:lumOff val="1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1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2132411" y="3010942"/>
            <a:ext cx="7011588" cy="912909"/>
            <a:chOff x="144233" y="2999395"/>
            <a:chExt cx="7601620" cy="876954"/>
          </a:xfrm>
          <a:solidFill>
            <a:srgbClr val="FFFF99"/>
          </a:solidFill>
        </p:grpSpPr>
        <p:sp>
          <p:nvSpPr>
            <p:cNvPr id="26" name="AutoShape 57"/>
            <p:cNvSpPr>
              <a:spLocks noChangeArrowheads="1"/>
            </p:cNvSpPr>
            <p:nvPr/>
          </p:nvSpPr>
          <p:spPr bwMode="gray">
            <a:xfrm>
              <a:off x="144233" y="2999395"/>
              <a:ext cx="7601620" cy="876954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chemeClr val="tx1">
                  <a:lumMod val="85000"/>
                  <a:lumOff val="15000"/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vi-VN" sz="22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59"/>
            <p:cNvSpPr txBox="1">
              <a:spLocks noChangeArrowheads="1"/>
            </p:cNvSpPr>
            <p:nvPr/>
          </p:nvSpPr>
          <p:spPr bwMode="gray">
            <a:xfrm>
              <a:off x="214281" y="3258517"/>
              <a:ext cx="7531572" cy="41391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200" b="1" smtClean="0">
                  <a:latin typeface="Times New Roman" panose="02020603050405020304" pitchFamily="18" charset="0"/>
                </a:rPr>
                <a:t>CÁC GIAI ĐOẠN PHÁT TRIỂN GIÁO DỤC</a:t>
              </a:r>
              <a:endParaRPr lang="en-US" sz="22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8" name="Oval 27"/>
          <p:cNvSpPr/>
          <p:nvPr/>
        </p:nvSpPr>
        <p:spPr>
          <a:xfrm>
            <a:off x="273269" y="3052265"/>
            <a:ext cx="1744717" cy="830264"/>
          </a:xfrm>
          <a:prstGeom prst="ellipse">
            <a:avLst/>
          </a:prstGeom>
          <a:solidFill>
            <a:srgbClr val="002060"/>
          </a:solidFill>
          <a:ln w="19050">
            <a:solidFill>
              <a:schemeClr val="bg1">
                <a:alpha val="95000"/>
              </a:schemeClr>
            </a:solidFill>
          </a:ln>
          <a:effectLst>
            <a:outerShdw dist="88900" dir="2280000" algn="ctr" rotWithShape="0">
              <a:schemeClr val="tx1">
                <a:lumMod val="85000"/>
                <a:lumOff val="1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2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2132410" y="4193596"/>
            <a:ext cx="7011589" cy="1039186"/>
            <a:chOff x="144233" y="2999395"/>
            <a:chExt cx="7601620" cy="998258"/>
          </a:xfrm>
          <a:solidFill>
            <a:srgbClr val="FFFF99"/>
          </a:solidFill>
        </p:grpSpPr>
        <p:sp>
          <p:nvSpPr>
            <p:cNvPr id="30" name="AutoShape 57"/>
            <p:cNvSpPr>
              <a:spLocks noChangeArrowheads="1"/>
            </p:cNvSpPr>
            <p:nvPr/>
          </p:nvSpPr>
          <p:spPr bwMode="gray">
            <a:xfrm>
              <a:off x="144233" y="2999395"/>
              <a:ext cx="7601620" cy="876954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chemeClr val="tx1">
                  <a:lumMod val="85000"/>
                  <a:lumOff val="15000"/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vi-VN" sz="22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31" name="Text Box 59"/>
            <p:cNvSpPr txBox="1">
              <a:spLocks noChangeArrowheads="1"/>
            </p:cNvSpPr>
            <p:nvPr/>
          </p:nvSpPr>
          <p:spPr bwMode="gray">
            <a:xfrm>
              <a:off x="214281" y="3258517"/>
              <a:ext cx="7531572" cy="73913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200" b="1" smtClean="0">
                  <a:latin typeface="Times New Roman" panose="02020603050405020304" pitchFamily="18" charset="0"/>
                </a:rPr>
                <a:t>MÔ HÌNH VÀ KẾ HOẠCH XÂY DỰNG ĐẠI HỌC SỐ</a:t>
              </a:r>
              <a:endParaRPr lang="en-US" sz="22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2" name="Oval 31"/>
          <p:cNvSpPr/>
          <p:nvPr/>
        </p:nvSpPr>
        <p:spPr>
          <a:xfrm>
            <a:off x="273269" y="4234920"/>
            <a:ext cx="1744717" cy="830264"/>
          </a:xfrm>
          <a:prstGeom prst="ellipse">
            <a:avLst/>
          </a:prstGeom>
          <a:solidFill>
            <a:srgbClr val="002060"/>
          </a:solidFill>
          <a:ln w="19050">
            <a:solidFill>
              <a:schemeClr val="bg1">
                <a:alpha val="95000"/>
              </a:schemeClr>
            </a:solidFill>
          </a:ln>
          <a:effectLst>
            <a:outerShdw dist="88900" dir="2280000" algn="ctr" rotWithShape="0">
              <a:schemeClr val="tx1">
                <a:lumMod val="85000"/>
                <a:lumOff val="1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3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2132410" y="5545436"/>
            <a:ext cx="7011589" cy="912909"/>
            <a:chOff x="144233" y="2999395"/>
            <a:chExt cx="7601620" cy="876954"/>
          </a:xfrm>
          <a:solidFill>
            <a:srgbClr val="FFFF99"/>
          </a:solidFill>
        </p:grpSpPr>
        <p:sp>
          <p:nvSpPr>
            <p:cNvPr id="36" name="AutoShape 57"/>
            <p:cNvSpPr>
              <a:spLocks noChangeArrowheads="1"/>
            </p:cNvSpPr>
            <p:nvPr/>
          </p:nvSpPr>
          <p:spPr bwMode="gray">
            <a:xfrm>
              <a:off x="144233" y="2999395"/>
              <a:ext cx="7601620" cy="876954"/>
            </a:xfrm>
            <a:prstGeom prst="roundRect">
              <a:avLst>
                <a:gd name="adj" fmla="val 16667"/>
              </a:avLst>
            </a:prstGeom>
            <a:grpFill/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chemeClr val="tx1">
                  <a:lumMod val="85000"/>
                  <a:lumOff val="15000"/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vi-VN" sz="2200" b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37" name="Text Box 59"/>
            <p:cNvSpPr txBox="1">
              <a:spLocks noChangeArrowheads="1"/>
            </p:cNvSpPr>
            <p:nvPr/>
          </p:nvSpPr>
          <p:spPr bwMode="gray">
            <a:xfrm>
              <a:off x="214281" y="3258517"/>
              <a:ext cx="7531572" cy="41391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sz="2200" b="1" smtClean="0">
                  <a:latin typeface="Times New Roman" panose="02020603050405020304" pitchFamily="18" charset="0"/>
                </a:rPr>
                <a:t>NỘI DUNG XÂY DỰNG ĐẠI HỌC SỐ</a:t>
              </a:r>
              <a:endParaRPr lang="en-US" sz="2200" b="1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Oval 37"/>
          <p:cNvSpPr/>
          <p:nvPr/>
        </p:nvSpPr>
        <p:spPr>
          <a:xfrm>
            <a:off x="273269" y="5586759"/>
            <a:ext cx="1744717" cy="830264"/>
          </a:xfrm>
          <a:prstGeom prst="ellipse">
            <a:avLst/>
          </a:prstGeom>
          <a:solidFill>
            <a:srgbClr val="002060"/>
          </a:solidFill>
          <a:ln w="19050">
            <a:solidFill>
              <a:schemeClr val="bg1">
                <a:alpha val="95000"/>
              </a:schemeClr>
            </a:solidFill>
          </a:ln>
          <a:effectLst>
            <a:outerShdw dist="88900" dir="2280000" algn="ctr" rotWithShape="0">
              <a:schemeClr val="tx1">
                <a:lumMod val="85000"/>
                <a:lumOff val="1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3</a:t>
            </a:r>
          </a:p>
        </p:txBody>
      </p:sp>
    </p:spTree>
    <p:extLst>
      <p:ext uri="{BB962C8B-B14F-4D97-AF65-F5344CB8AC3E}">
        <p14:creationId xmlns:p14="http://schemas.microsoft.com/office/powerpoint/2010/main" val="293835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1D3ABD6-B302-4AFB-8771-21A5A6213AF7}"/>
              </a:ext>
            </a:extLst>
          </p:cNvPr>
          <p:cNvGrpSpPr/>
          <p:nvPr/>
        </p:nvGrpSpPr>
        <p:grpSpPr>
          <a:xfrm>
            <a:off x="732507" y="802715"/>
            <a:ext cx="5192244" cy="1373200"/>
            <a:chOff x="5692278" y="2901952"/>
            <a:chExt cx="4593704" cy="137320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D72A1F-8892-4D95-AEFF-7E4F0EB98C94}"/>
                </a:ext>
              </a:extLst>
            </p:cNvPr>
            <p:cNvSpPr txBox="1"/>
            <p:nvPr/>
          </p:nvSpPr>
          <p:spPr>
            <a:xfrm>
              <a:off x="6738081" y="3567266"/>
              <a:ext cx="34844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/>
                  <a:cs typeface="Times New Roman" pitchFamily="18" charset="0"/>
                </a:rPr>
                <a:t>Chương trình đào tạo theo liên ngành/ xuyên ngành</a:t>
              </a:r>
              <a:endPara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Times New Roman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6D0DBD-2829-4B23-8B4A-2802E3AA4CE4}"/>
                </a:ext>
              </a:extLst>
            </p:cNvPr>
            <p:cNvSpPr txBox="1"/>
            <p:nvPr/>
          </p:nvSpPr>
          <p:spPr>
            <a:xfrm>
              <a:off x="6638142" y="3038306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7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CHƯƠNG TRÌNH </a:t>
              </a:r>
              <a:endParaRPr kumimoji="0" lang="ko-KR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B9437F-7AC4-4E32-A58C-73B2AAC57B78}"/>
                </a:ext>
              </a:extLst>
            </p:cNvPr>
            <p:cNvSpPr txBox="1"/>
            <p:nvPr/>
          </p:nvSpPr>
          <p:spPr>
            <a:xfrm>
              <a:off x="5692278" y="2901952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418AB3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01</a:t>
              </a:r>
              <a:endPara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18AB3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4E50FC-ADEE-4659-98A9-7969636B2CF0}"/>
              </a:ext>
            </a:extLst>
          </p:cNvPr>
          <p:cNvGrpSpPr/>
          <p:nvPr/>
        </p:nvGrpSpPr>
        <p:grpSpPr>
          <a:xfrm>
            <a:off x="5538205" y="634886"/>
            <a:ext cx="5791910" cy="1458768"/>
            <a:chOff x="5492292" y="2827343"/>
            <a:chExt cx="4974937" cy="145876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297F5B-C08F-4334-B058-C10FA38F895D}"/>
                </a:ext>
              </a:extLst>
            </p:cNvPr>
            <p:cNvSpPr txBox="1"/>
            <p:nvPr/>
          </p:nvSpPr>
          <p:spPr>
            <a:xfrm>
              <a:off x="6479199" y="3578225"/>
              <a:ext cx="39880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20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838383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Times New Roman" pitchFamily="18" charset="0"/>
                </a:rPr>
                <a:t>Cán bộ quản lý, giảng viên, nhân viên, chuyên viên</a:t>
              </a:r>
              <a:endParaRPr kumimoji="0" lang="vi-VN" altLang="ko-K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838383">
                    <a:lumMod val="75000"/>
                  </a:srgbClr>
                </a:solidFill>
                <a:effectLst/>
                <a:uLnTx/>
                <a:uFillTx/>
                <a:latin typeface="Arial"/>
                <a:cs typeface="Times New Roman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52E2EC-AEFC-4857-9F3A-00237EE38D74}"/>
                </a:ext>
              </a:extLst>
            </p:cNvPr>
            <p:cNvSpPr txBox="1"/>
            <p:nvPr/>
          </p:nvSpPr>
          <p:spPr>
            <a:xfrm>
              <a:off x="6388461" y="3026733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7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NHÂN SỰ</a:t>
              </a:r>
              <a:endParaRPr kumimoji="0" lang="ko-KR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D39199-32AC-4158-9298-06328E8C3695}"/>
                </a:ext>
              </a:extLst>
            </p:cNvPr>
            <p:cNvSpPr txBox="1"/>
            <p:nvPr/>
          </p:nvSpPr>
          <p:spPr>
            <a:xfrm>
              <a:off x="5492292" y="282734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A6B727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02</a:t>
              </a:r>
              <a:endPara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A6B727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15C372-BC78-4F20-ACE0-21C3E28CE6F8}"/>
              </a:ext>
            </a:extLst>
          </p:cNvPr>
          <p:cNvGrpSpPr/>
          <p:nvPr/>
        </p:nvGrpSpPr>
        <p:grpSpPr>
          <a:xfrm>
            <a:off x="862289" y="2634043"/>
            <a:ext cx="4989784" cy="2081200"/>
            <a:chOff x="5828867" y="2984615"/>
            <a:chExt cx="3088662" cy="12028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2C9692-05B4-41F3-82F8-E8427B268338}"/>
                </a:ext>
              </a:extLst>
            </p:cNvPr>
            <p:cNvSpPr txBox="1"/>
            <p:nvPr/>
          </p:nvSpPr>
          <p:spPr>
            <a:xfrm>
              <a:off x="6458367" y="3422588"/>
              <a:ext cx="2459162" cy="764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X</a:t>
              </a:r>
              <a:r>
                <a:rPr kumimoji="0" lang="vi-VN" altLang="ko-KR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ây </a:t>
              </a:r>
              <a:r>
                <a:rPr kumimoji="0" lang="vi-VN" altLang="ko-KR" sz="2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dựng các xưởng studio, xưởng sản xuất học liệu điện tử, phát triển các hệ thống phần </a:t>
              </a:r>
              <a:r>
                <a:rPr kumimoji="0" lang="vi-VN" altLang="ko-KR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mềm</a:t>
              </a:r>
              <a:r>
                <a:rPr kumimoji="0" lang="en-US" altLang="ko-KR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, phần cứng, Labs</a:t>
              </a:r>
              <a:endParaRPr kumimoji="0" lang="vi-VN" altLang="ko-KR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178EACC-F150-4515-9B26-74D00E4DA4C3}"/>
                </a:ext>
              </a:extLst>
            </p:cNvPr>
            <p:cNvSpPr txBox="1"/>
            <p:nvPr/>
          </p:nvSpPr>
          <p:spPr>
            <a:xfrm>
              <a:off x="6458367" y="3054649"/>
              <a:ext cx="2247707" cy="29351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7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80ED7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CSVC - CNTT</a:t>
              </a:r>
              <a:endParaRPr kumimoji="0" lang="ko-KR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80ED7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7CDAF7F-6480-4154-9A50-C8C9D3E72B4C}"/>
                </a:ext>
              </a:extLst>
            </p:cNvPr>
            <p:cNvSpPr txBox="1"/>
            <p:nvPr/>
          </p:nvSpPr>
          <p:spPr>
            <a:xfrm>
              <a:off x="5828867" y="2984615"/>
              <a:ext cx="691804" cy="72781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6920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03</a:t>
              </a:r>
              <a:endPara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69200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440456-93C6-4F85-B0FE-A6C0C4E557E6}"/>
              </a:ext>
            </a:extLst>
          </p:cNvPr>
          <p:cNvGrpSpPr/>
          <p:nvPr/>
        </p:nvGrpSpPr>
        <p:grpSpPr>
          <a:xfrm>
            <a:off x="6139798" y="2744433"/>
            <a:ext cx="4857065" cy="1215718"/>
            <a:chOff x="5692278" y="3070393"/>
            <a:chExt cx="4005862" cy="12157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413C74-2D7D-47CA-B243-40DE3B3AC339}"/>
                </a:ext>
              </a:extLst>
            </p:cNvPr>
            <p:cNvSpPr txBox="1"/>
            <p:nvPr/>
          </p:nvSpPr>
          <p:spPr>
            <a:xfrm>
              <a:off x="6770451" y="3578225"/>
              <a:ext cx="278876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6920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FZShuTi" pitchFamily="2" charset="-122"/>
                  <a:cs typeface="Arial" pitchFamily="34" charset="0"/>
                </a:rPr>
                <a:t>Bài giảng, giáo trình</a:t>
              </a:r>
              <a:r>
                <a:rPr kumimoji="0" lang="en-US" altLang="ko-KR" sz="20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69200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, tài liệu học tập, đồ án, ..</a:t>
              </a:r>
              <a:endPara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rgbClr val="F69200">
                    <a:lumMod val="75000"/>
                  </a:srgbClr>
                </a:solidFill>
                <a:effectLst/>
                <a:uLnTx/>
                <a:uFillTx/>
                <a:latin typeface="Arial"/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AF6A607-8CF8-4A6E-9C05-2BC089A3C1C3}"/>
                </a:ext>
              </a:extLst>
            </p:cNvPr>
            <p:cNvSpPr txBox="1"/>
            <p:nvPr/>
          </p:nvSpPr>
          <p:spPr>
            <a:xfrm>
              <a:off x="6751979" y="3153728"/>
              <a:ext cx="2946161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7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HỌC LIỆU SỐ</a:t>
              </a:r>
              <a:endParaRPr kumimoji="0" lang="ko-KR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682A14-0B0C-468E-BAAA-0CD109C89EFA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F80ED7"/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04</a:t>
              </a:r>
              <a:endPara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80ED7"/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 txBox="1">
            <a:spLocks/>
          </p:cNvSpPr>
          <p:nvPr/>
        </p:nvSpPr>
        <p:spPr>
          <a:xfrm>
            <a:off x="970381" y="96916"/>
            <a:ext cx="10359735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KẾ HOẠCH XÂY DỰNG ĐẠI HỌC SỐ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413C74-2D7D-47CA-B243-40DE3B3AC339}"/>
              </a:ext>
            </a:extLst>
          </p:cNvPr>
          <p:cNvSpPr txBox="1"/>
          <p:nvPr/>
        </p:nvSpPr>
        <p:spPr>
          <a:xfrm>
            <a:off x="5080905" y="5570871"/>
            <a:ext cx="5747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0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FZShuTi" pitchFamily="2" charset="-122"/>
                <a:cs typeface="Arial" pitchFamily="34" charset="0"/>
              </a:rPr>
              <a:t>Ứng dụng CNTT trong quản lý, dịch vụ, đào tạo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F6A607-8CF8-4A6E-9C05-2BC089A3C1C3}"/>
              </a:ext>
            </a:extLst>
          </p:cNvPr>
          <p:cNvSpPr txBox="1"/>
          <p:nvPr/>
        </p:nvSpPr>
        <p:spPr>
          <a:xfrm>
            <a:off x="5048138" y="5095576"/>
            <a:ext cx="5226477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7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QUẢN LÝ - HỖ TRỢ</a:t>
            </a:r>
            <a:endParaRPr kumimoji="0" lang="ko-KR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682A14-0B0C-468E-BAAA-0CD109C89EFA}"/>
              </a:ext>
            </a:extLst>
          </p:cNvPr>
          <p:cNvSpPr txBox="1"/>
          <p:nvPr/>
        </p:nvSpPr>
        <p:spPr>
          <a:xfrm>
            <a:off x="3883818" y="5012241"/>
            <a:ext cx="1912674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 pitchFamily="34" charset="0"/>
              </a:rPr>
              <a:t>05</a:t>
            </a:r>
            <a:endParaRPr kumimoji="0" lang="ko-KR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53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NỘI DUNG XÂY DỰNG ĐẠI HỌC SỐ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9304"/>
            <a:ext cx="10515600" cy="5138928"/>
          </a:xfrm>
        </p:spPr>
        <p:txBody>
          <a:bodyPr/>
          <a:lstStyle/>
          <a:p>
            <a:r>
              <a:rPr lang="en-US" smtClean="0"/>
              <a:t>Chuyển đổi số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919" y="1951482"/>
            <a:ext cx="10487025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8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NỘI DUNG XÂY DỰNG ĐẠI HỌC SỐ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9304"/>
            <a:ext cx="10515600" cy="5138928"/>
          </a:xfrm>
        </p:spPr>
        <p:txBody>
          <a:bodyPr/>
          <a:lstStyle/>
          <a:p>
            <a:r>
              <a:rPr lang="en-US" smtClean="0"/>
              <a:t>Hạ tầng</a:t>
            </a:r>
            <a:endParaRPr lang="en-US"/>
          </a:p>
        </p:txBody>
      </p:sp>
      <p:pic>
        <p:nvPicPr>
          <p:cNvPr id="14340" name="Picture 4" descr="Kiến trúc cơ sở hạ tầng Phần 1: Xây dựng một kiến trúc cơ sở hạ tầng tin  cậy giá rẻ cập nhật tháng 11-20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849" y="1477518"/>
            <a:ext cx="6096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790" y="2298357"/>
            <a:ext cx="4508010" cy="345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0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NỘI DUNG XÂY DỰNG ĐẠI HỌC SỐ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9304"/>
            <a:ext cx="10515600" cy="5138928"/>
          </a:xfrm>
        </p:spPr>
        <p:txBody>
          <a:bodyPr/>
          <a:lstStyle/>
          <a:p>
            <a:r>
              <a:rPr lang="en-US" smtClean="0"/>
              <a:t>Kết nối và lưu trữ dữ liệu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193" y="1257955"/>
            <a:ext cx="3926746" cy="27752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723" y="4256028"/>
            <a:ext cx="4264216" cy="23879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285185"/>
            <a:ext cx="5041557" cy="318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52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</a:rPr>
              <a:t>NỘI DUNG XÂY DỰNG ĐẠI HỌC SỐ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9304"/>
            <a:ext cx="10515600" cy="5138928"/>
          </a:xfrm>
        </p:spPr>
        <p:txBody>
          <a:bodyPr/>
          <a:lstStyle/>
          <a:p>
            <a:r>
              <a:rPr lang="en-US" smtClean="0"/>
              <a:t>Hệ thống LMS và LCMS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299859"/>
            <a:ext cx="4004233" cy="3995908"/>
          </a:xfrm>
          <a:prstGeom prst="rect">
            <a:avLst/>
          </a:prstGeom>
        </p:spPr>
      </p:pic>
      <p:pic>
        <p:nvPicPr>
          <p:cNvPr id="11" name="Picture 10" descr="https://file.hstatic.net/1000272761/file/he-thong-dao-tao-truc-tuyen-elearning-lms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106" y="1864738"/>
            <a:ext cx="6653735" cy="44310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081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36" y="51523"/>
            <a:ext cx="11717528" cy="6754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16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3756"/>
            <a:ext cx="12534900" cy="74127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4800" y="1431849"/>
            <a:ext cx="11887200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600" cap="none" spc="100" normalizeH="0" baseline="0" noProof="0" smtClean="0">
                <a:ln>
                  <a:noFill/>
                </a:ln>
                <a:solidFill>
                  <a:srgbClr val="FE4D3B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TRÂN TRỌNG CẢM ƠN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600" cap="none" spc="100" normalizeH="0" baseline="0" noProof="0" smtClean="0">
                <a:ln>
                  <a:noFill/>
                </a:ln>
                <a:solidFill>
                  <a:srgbClr val="FE3FE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KÍNH CHÚC QUÝ THẦY CÔ </a:t>
            </a:r>
            <a:br>
              <a:rPr kumimoji="0" lang="en-US" sz="4000" b="1" i="0" u="none" strike="noStrike" kern="1600" cap="none" spc="100" normalizeH="0" baseline="0" noProof="0" smtClean="0">
                <a:ln>
                  <a:noFill/>
                </a:ln>
                <a:solidFill>
                  <a:srgbClr val="FE3FE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4000" b="1" i="0" u="none" strike="noStrike" kern="1600" cap="none" spc="100" normalizeH="0" baseline="0" noProof="0" smtClean="0">
                <a:ln>
                  <a:noFill/>
                </a:ln>
                <a:solidFill>
                  <a:srgbClr val="FE3FE4">
                    <a:lumMod val="75000"/>
                  </a:srgb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LUÔN KHỎE MẠNH VÀ HANH PHÚC</a:t>
            </a:r>
            <a:endParaRPr kumimoji="0" lang="en-US" sz="4000" b="1" i="0" u="none" strike="noStrike" kern="1600" cap="none" spc="100" normalizeH="0" baseline="0" noProof="0" dirty="0">
              <a:ln>
                <a:noFill/>
              </a:ln>
              <a:solidFill>
                <a:srgbClr val="FE3FE4">
                  <a:lumMod val="75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1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119380"/>
            <a:ext cx="11573197" cy="724247"/>
          </a:xfrm>
        </p:spPr>
        <p:txBody>
          <a:bodyPr/>
          <a:lstStyle/>
          <a:p>
            <a:r>
              <a:rPr lang="en-US" sz="4000" b="1" smtClean="0"/>
              <a:t>CÁC CUỘC CÁCH MẠNG CÔNG NGHIỆP</a:t>
            </a:r>
            <a:endParaRPr lang="en-US" sz="4000" b="1"/>
          </a:p>
        </p:txBody>
      </p:sp>
      <p:pic>
        <p:nvPicPr>
          <p:cNvPr id="3" name="Picture 2" descr="Nguồn: furniturkonline.com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30" y="843627"/>
            <a:ext cx="11529804" cy="5895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335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</p:spPr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CÁC GIAI ĐOẠN PHÁT TRIỂN XÃ HỘI</a:t>
            </a:r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54001" y="706527"/>
            <a:ext cx="11700298" cy="6062133"/>
            <a:chOff x="2790826" y="1752601"/>
            <a:chExt cx="6343649" cy="4346575"/>
          </a:xfrm>
        </p:grpSpPr>
        <p:grpSp>
          <p:nvGrpSpPr>
            <p:cNvPr id="31" name="Group 26"/>
            <p:cNvGrpSpPr>
              <a:grpSpLocks/>
            </p:cNvGrpSpPr>
            <p:nvPr/>
          </p:nvGrpSpPr>
          <p:grpSpPr bwMode="auto">
            <a:xfrm>
              <a:off x="4057651" y="2989264"/>
              <a:ext cx="4848225" cy="2820987"/>
              <a:chOff x="1554" y="1883"/>
              <a:chExt cx="3867" cy="1777"/>
            </a:xfrm>
          </p:grpSpPr>
          <p:sp>
            <p:nvSpPr>
              <p:cNvPr id="50" name="Line 2"/>
              <p:cNvSpPr>
                <a:spLocks noChangeShapeType="1"/>
              </p:cNvSpPr>
              <p:nvPr/>
            </p:nvSpPr>
            <p:spPr bwMode="auto">
              <a:xfrm>
                <a:off x="1554" y="2358"/>
                <a:ext cx="3867" cy="0"/>
              </a:xfrm>
              <a:prstGeom prst="line">
                <a:avLst/>
              </a:prstGeom>
              <a:noFill/>
              <a:ln w="31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51" name="Line 3"/>
              <p:cNvSpPr>
                <a:spLocks noChangeShapeType="1"/>
              </p:cNvSpPr>
              <p:nvPr/>
            </p:nvSpPr>
            <p:spPr bwMode="auto">
              <a:xfrm>
                <a:off x="1554" y="2814"/>
                <a:ext cx="3867" cy="0"/>
              </a:xfrm>
              <a:prstGeom prst="line">
                <a:avLst/>
              </a:prstGeom>
              <a:noFill/>
              <a:ln w="31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52" name="Line 4"/>
              <p:cNvSpPr>
                <a:spLocks noChangeShapeType="1"/>
              </p:cNvSpPr>
              <p:nvPr/>
            </p:nvSpPr>
            <p:spPr bwMode="auto">
              <a:xfrm>
                <a:off x="1554" y="3270"/>
                <a:ext cx="3867" cy="0"/>
              </a:xfrm>
              <a:prstGeom prst="line">
                <a:avLst/>
              </a:prstGeom>
              <a:noFill/>
              <a:ln w="31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53" name="Line 5"/>
              <p:cNvSpPr>
                <a:spLocks noChangeShapeType="1"/>
              </p:cNvSpPr>
              <p:nvPr/>
            </p:nvSpPr>
            <p:spPr bwMode="auto">
              <a:xfrm>
                <a:off x="1554" y="3660"/>
                <a:ext cx="3867" cy="0"/>
              </a:xfrm>
              <a:prstGeom prst="line">
                <a:avLst/>
              </a:prstGeom>
              <a:noFill/>
              <a:ln w="31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  <p:sp>
            <p:nvSpPr>
              <p:cNvPr id="54" name="Line 6"/>
              <p:cNvSpPr>
                <a:spLocks noChangeShapeType="1"/>
              </p:cNvSpPr>
              <p:nvPr/>
            </p:nvSpPr>
            <p:spPr bwMode="auto">
              <a:xfrm>
                <a:off x="1554" y="1883"/>
                <a:ext cx="3867" cy="0"/>
              </a:xfrm>
              <a:prstGeom prst="line">
                <a:avLst/>
              </a:prstGeom>
              <a:noFill/>
              <a:ln w="31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/>
              </a:p>
            </p:txBody>
          </p:sp>
        </p:grpSp>
        <p:sp>
          <p:nvSpPr>
            <p:cNvPr id="32" name="AutoShape 7"/>
            <p:cNvSpPr>
              <a:spLocks noChangeArrowheads="1"/>
            </p:cNvSpPr>
            <p:nvPr/>
          </p:nvSpPr>
          <p:spPr bwMode="gray">
            <a:xfrm>
              <a:off x="3151188" y="4795839"/>
              <a:ext cx="1498600" cy="1303337"/>
            </a:xfrm>
            <a:prstGeom prst="diamond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 algn="ctr">
              <a:miter lim="800000"/>
              <a:headEnd/>
              <a:tailEnd/>
            </a:ln>
            <a:effectLst/>
            <a:scene3d>
              <a:camera prst="legacyPerspectiveBottom">
                <a:rot lat="19499999" lon="0" rev="0"/>
              </a:camera>
              <a:lightRig rig="legacyNormal4" dir="b"/>
            </a:scene3d>
            <a:sp3d extrusionH="1000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33" name="AutoShape 8"/>
            <p:cNvSpPr>
              <a:spLocks noChangeArrowheads="1"/>
            </p:cNvSpPr>
            <p:nvPr/>
          </p:nvSpPr>
          <p:spPr bwMode="gray">
            <a:xfrm>
              <a:off x="3128963" y="4048125"/>
              <a:ext cx="1566862" cy="1479550"/>
            </a:xfrm>
            <a:prstGeom prst="diamond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algn="ctr">
              <a:miter lim="800000"/>
              <a:headEnd/>
              <a:tailEnd/>
            </a:ln>
            <a:effectLst/>
            <a:scene3d>
              <a:camera prst="legacyPerspectiveBottom">
                <a:rot lat="19199999" lon="0" rev="0"/>
              </a:camera>
              <a:lightRig rig="legacyNormal4" dir="b"/>
            </a:scene3d>
            <a:sp3d extrusionH="100000" prstMaterial="legacyMatte">
              <a:bevelT w="13500" h="13500" prst="angle"/>
              <a:bevelB w="13500" h="13500" prst="angle"/>
              <a:extrusionClr>
                <a:schemeClr val="accent2"/>
              </a:extrusionClr>
              <a:contourClr>
                <a:schemeClr val="accent2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34" name="AutoShape 9"/>
            <p:cNvSpPr>
              <a:spLocks noChangeArrowheads="1"/>
            </p:cNvSpPr>
            <p:nvPr/>
          </p:nvSpPr>
          <p:spPr bwMode="gray">
            <a:xfrm>
              <a:off x="3071813" y="3279775"/>
              <a:ext cx="1681162" cy="1517650"/>
            </a:xfrm>
            <a:prstGeom prst="diamond">
              <a:avLst/>
            </a:prstGeom>
            <a:solidFill>
              <a:srgbClr val="F80ED7"/>
            </a:solidFill>
            <a:ln w="9525" algn="ctr">
              <a:miter lim="800000"/>
              <a:headEnd/>
              <a:tailEnd/>
            </a:ln>
            <a:effectLst/>
            <a:scene3d>
              <a:camera prst="legacyPerspectiveBottom">
                <a:rot lat="18900000" lon="0" rev="0"/>
              </a:camera>
              <a:lightRig rig="legacyNormal4" dir="b"/>
            </a:scene3d>
            <a:sp3d extrusionH="1000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35" name="AutoShape 10"/>
            <p:cNvSpPr>
              <a:spLocks noChangeArrowheads="1"/>
            </p:cNvSpPr>
            <p:nvPr/>
          </p:nvSpPr>
          <p:spPr bwMode="gray">
            <a:xfrm>
              <a:off x="3028950" y="2473326"/>
              <a:ext cx="1771650" cy="1598613"/>
            </a:xfrm>
            <a:prstGeom prst="diamond">
              <a:avLst/>
            </a:prstGeom>
            <a:solidFill>
              <a:srgbClr val="0070C0"/>
            </a:solidFill>
            <a:ln w="9525" algn="ctr">
              <a:miter lim="800000"/>
              <a:headEnd/>
              <a:tailEnd/>
            </a:ln>
            <a:effectLst/>
            <a:scene3d>
              <a:camera prst="legacyPerspectiveBottom">
                <a:rot lat="18900000" lon="0" rev="0"/>
              </a:camera>
              <a:lightRig rig="legacyNormal4" dir="b"/>
            </a:scene3d>
            <a:sp3d extrusionH="100000" prstMaterial="legacyMatte">
              <a:bevelT w="13500" h="13500" prst="angle"/>
              <a:bevelB w="13500" h="13500" prst="angle"/>
              <a:extrusionClr>
                <a:schemeClr val="accent2"/>
              </a:extrusionClr>
              <a:contourClr>
                <a:schemeClr val="accent2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36" name="Freeform 11"/>
            <p:cNvSpPr>
              <a:spLocks/>
            </p:cNvSpPr>
            <p:nvPr/>
          </p:nvSpPr>
          <p:spPr bwMode="gray">
            <a:xfrm>
              <a:off x="2952750" y="2581275"/>
              <a:ext cx="960438" cy="3436938"/>
            </a:xfrm>
            <a:custGeom>
              <a:avLst/>
              <a:gdLst>
                <a:gd name="T0" fmla="*/ 0 w 605"/>
                <a:gd name="T1" fmla="*/ 0 h 2165"/>
                <a:gd name="T2" fmla="*/ 126 w 605"/>
                <a:gd name="T3" fmla="*/ 1854 h 2165"/>
                <a:gd name="T4" fmla="*/ 600 w 605"/>
                <a:gd name="T5" fmla="*/ 2165 h 2165"/>
                <a:gd name="T6" fmla="*/ 605 w 605"/>
                <a:gd name="T7" fmla="*/ 255 h 2165"/>
                <a:gd name="T8" fmla="*/ 0 w 605"/>
                <a:gd name="T9" fmla="*/ 0 h 2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5" h="2165">
                  <a:moveTo>
                    <a:pt x="0" y="0"/>
                  </a:moveTo>
                  <a:lnTo>
                    <a:pt x="126" y="1854"/>
                  </a:lnTo>
                  <a:lnTo>
                    <a:pt x="600" y="2165"/>
                  </a:lnTo>
                  <a:lnTo>
                    <a:pt x="605" y="2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AEAEA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F8F8F8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37" name="AutoShape 12"/>
            <p:cNvSpPr>
              <a:spLocks noChangeArrowheads="1"/>
            </p:cNvSpPr>
            <p:nvPr/>
          </p:nvSpPr>
          <p:spPr bwMode="gray">
            <a:xfrm>
              <a:off x="2970214" y="1752601"/>
              <a:ext cx="1895475" cy="1643063"/>
            </a:xfrm>
            <a:prstGeom prst="diamond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 algn="ctr">
              <a:miter lim="800000"/>
              <a:headEnd/>
              <a:tailEnd/>
            </a:ln>
            <a:effectLst/>
            <a:scene3d>
              <a:camera prst="legacyPerspectiveBottom">
                <a:rot lat="18600000" lon="0" rev="0"/>
              </a:camera>
              <a:lightRig rig="legacyNormal4" dir="b"/>
            </a:scene3d>
            <a:sp3d extrusionH="100000" prstMaterial="legacyMatte">
              <a:bevelT w="13500" h="13500" prst="angle"/>
              <a:bevelB w="13500" h="13500" prst="angle"/>
              <a:extrusionClr>
                <a:schemeClr val="accent1"/>
              </a:extrusionClr>
              <a:contourClr>
                <a:schemeClr val="accent1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 sz="2000"/>
            </a:p>
          </p:txBody>
        </p:sp>
        <p:sp>
          <p:nvSpPr>
            <p:cNvPr id="38" name="Freeform 13"/>
            <p:cNvSpPr>
              <a:spLocks/>
            </p:cNvSpPr>
            <p:nvPr/>
          </p:nvSpPr>
          <p:spPr bwMode="gray">
            <a:xfrm>
              <a:off x="2962276" y="2209801"/>
              <a:ext cx="1909763" cy="779463"/>
            </a:xfrm>
            <a:custGeom>
              <a:avLst/>
              <a:gdLst>
                <a:gd name="T0" fmla="*/ 600 w 1203"/>
                <a:gd name="T1" fmla="*/ 0 h 491"/>
                <a:gd name="T2" fmla="*/ 0 w 1203"/>
                <a:gd name="T3" fmla="*/ 234 h 491"/>
                <a:gd name="T4" fmla="*/ 599 w 1203"/>
                <a:gd name="T5" fmla="*/ 491 h 491"/>
                <a:gd name="T6" fmla="*/ 1203 w 1203"/>
                <a:gd name="T7" fmla="*/ 231 h 491"/>
                <a:gd name="T8" fmla="*/ 600 w 1203"/>
                <a:gd name="T9" fmla="*/ 0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3" h="491">
                  <a:moveTo>
                    <a:pt x="600" y="0"/>
                  </a:moveTo>
                  <a:lnTo>
                    <a:pt x="0" y="234"/>
                  </a:lnTo>
                  <a:lnTo>
                    <a:pt x="599" y="491"/>
                  </a:lnTo>
                  <a:lnTo>
                    <a:pt x="1203" y="231"/>
                  </a:lnTo>
                  <a:lnTo>
                    <a:pt x="600" y="0"/>
                  </a:lnTo>
                  <a:close/>
                </a:path>
              </a:pathLst>
            </a:custGeom>
            <a:solidFill>
              <a:srgbClr val="00B050"/>
            </a:solidFill>
            <a:ln w="9525" cap="flat" cmpd="sng">
              <a:solidFill>
                <a:srgbClr val="F8F8F8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39" name="Rectangle 14"/>
            <p:cNvSpPr>
              <a:spLocks noChangeArrowheads="1"/>
            </p:cNvSpPr>
            <p:nvPr/>
          </p:nvSpPr>
          <p:spPr bwMode="white">
            <a:xfrm>
              <a:off x="3494599" y="5364164"/>
              <a:ext cx="810188" cy="286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b="1" smtClean="0">
                  <a:solidFill>
                    <a:srgbClr val="FFFFFF"/>
                  </a:solidFill>
                  <a:latin typeface="Arial" panose="020B0604020202020204" pitchFamily="34" charset="0"/>
                </a:rPr>
                <a:t>XÃ HỘI 1.0</a:t>
              </a:r>
              <a:endParaRPr lang="en-US" altLang="en-US" sz="20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0" name="Rectangle 15"/>
            <p:cNvSpPr>
              <a:spLocks noChangeArrowheads="1"/>
            </p:cNvSpPr>
            <p:nvPr/>
          </p:nvSpPr>
          <p:spPr bwMode="white">
            <a:xfrm>
              <a:off x="3484284" y="4662488"/>
              <a:ext cx="810188" cy="286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b="1">
                  <a:solidFill>
                    <a:srgbClr val="FFFFFF"/>
                  </a:solidFill>
                  <a:latin typeface="Arial" panose="020B0604020202020204" pitchFamily="34" charset="0"/>
                </a:rPr>
                <a:t>XÃ HỘI </a:t>
              </a:r>
              <a:r>
                <a:rPr lang="en-US" altLang="en-US" sz="2000" b="1" smtClean="0">
                  <a:solidFill>
                    <a:srgbClr val="FFFFFF"/>
                  </a:solidFill>
                  <a:latin typeface="Arial" panose="020B0604020202020204" pitchFamily="34" charset="0"/>
                </a:rPr>
                <a:t>2.0</a:t>
              </a:r>
              <a:endParaRPr lang="en-US" altLang="en-US" sz="20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1" name="Rectangle 16"/>
            <p:cNvSpPr>
              <a:spLocks noChangeArrowheads="1"/>
            </p:cNvSpPr>
            <p:nvPr/>
          </p:nvSpPr>
          <p:spPr bwMode="white">
            <a:xfrm>
              <a:off x="3484284" y="3886200"/>
              <a:ext cx="810188" cy="286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b="1">
                  <a:solidFill>
                    <a:srgbClr val="FFFFFF"/>
                  </a:solidFill>
                  <a:latin typeface="Arial" panose="020B0604020202020204" pitchFamily="34" charset="0"/>
                </a:rPr>
                <a:t>XÃ HỘI </a:t>
              </a:r>
              <a:r>
                <a:rPr lang="en-US" altLang="en-US" sz="2000" b="1" smtClean="0">
                  <a:solidFill>
                    <a:srgbClr val="FFFFFF"/>
                  </a:solidFill>
                  <a:latin typeface="Arial" panose="020B0604020202020204" pitchFamily="34" charset="0"/>
                </a:rPr>
                <a:t>3.0</a:t>
              </a:r>
              <a:endParaRPr lang="en-US" altLang="en-US" sz="20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2" name="Rectangle 17"/>
            <p:cNvSpPr>
              <a:spLocks noChangeArrowheads="1"/>
            </p:cNvSpPr>
            <p:nvPr/>
          </p:nvSpPr>
          <p:spPr bwMode="white">
            <a:xfrm>
              <a:off x="3484284" y="3165475"/>
              <a:ext cx="810188" cy="286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b="1">
                  <a:solidFill>
                    <a:srgbClr val="FFFFFF"/>
                  </a:solidFill>
                  <a:latin typeface="Arial" panose="020B0604020202020204" pitchFamily="34" charset="0"/>
                </a:rPr>
                <a:t>XÃ HỘI </a:t>
              </a:r>
              <a:r>
                <a:rPr lang="en-US" altLang="en-US" sz="2000" b="1" smtClean="0">
                  <a:solidFill>
                    <a:srgbClr val="FFFFFF"/>
                  </a:solidFill>
                  <a:latin typeface="Arial" panose="020B0604020202020204" pitchFamily="34" charset="0"/>
                </a:rPr>
                <a:t>4.0</a:t>
              </a:r>
              <a:endParaRPr lang="en-US" altLang="en-US" sz="20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3" name="Rectangle 18"/>
            <p:cNvSpPr>
              <a:spLocks noChangeArrowheads="1"/>
            </p:cNvSpPr>
            <p:nvPr/>
          </p:nvSpPr>
          <p:spPr bwMode="white">
            <a:xfrm>
              <a:off x="3484284" y="2435225"/>
              <a:ext cx="810188" cy="286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2000" b="1">
                  <a:solidFill>
                    <a:srgbClr val="FFFFFF"/>
                  </a:solidFill>
                  <a:latin typeface="Arial" panose="020B0604020202020204" pitchFamily="34" charset="0"/>
                </a:rPr>
                <a:t>XÃ HỘI </a:t>
              </a:r>
              <a:r>
                <a:rPr lang="en-US" altLang="en-US" sz="2000" b="1" smtClean="0">
                  <a:solidFill>
                    <a:srgbClr val="FFFFFF"/>
                  </a:solidFill>
                  <a:latin typeface="Arial" panose="020B0604020202020204" pitchFamily="34" charset="0"/>
                </a:rPr>
                <a:t>5.0</a:t>
              </a:r>
              <a:endParaRPr lang="en-US" altLang="en-US" sz="2000" b="1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Line 19"/>
            <p:cNvSpPr>
              <a:spLocks noChangeShapeType="1"/>
            </p:cNvSpPr>
            <p:nvPr/>
          </p:nvSpPr>
          <p:spPr bwMode="gray">
            <a:xfrm flipH="1" flipV="1">
              <a:off x="2790826" y="2589213"/>
              <a:ext cx="238125" cy="29384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45" name="Rectangle 20"/>
            <p:cNvSpPr>
              <a:spLocks noChangeArrowheads="1"/>
            </p:cNvSpPr>
            <p:nvPr/>
          </p:nvSpPr>
          <p:spPr bwMode="auto">
            <a:xfrm>
              <a:off x="4943475" y="2394599"/>
              <a:ext cx="4191000" cy="50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en-US" sz="2000" b="1">
                  <a:latin typeface="Arial" panose="020B0604020202020204" pitchFamily="34" charset="0"/>
                </a:rPr>
                <a:t>Với Xã hội 5.0, có bốn yếu tố kỹ thuật đóng vai trò quan trọng nhất trí tuệ nhân tạo (AI), Big data, tự động hóa (robot) và IoT </a:t>
              </a:r>
            </a:p>
          </p:txBody>
        </p:sp>
        <p:sp>
          <p:nvSpPr>
            <p:cNvPr id="46" name="Rectangle 21"/>
            <p:cNvSpPr>
              <a:spLocks noChangeArrowheads="1"/>
            </p:cNvSpPr>
            <p:nvPr/>
          </p:nvSpPr>
          <p:spPr bwMode="auto">
            <a:xfrm>
              <a:off x="4943475" y="3108035"/>
              <a:ext cx="4191000" cy="50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vi-VN" altLang="en-US" sz="2000" b="1">
                  <a:latin typeface="Arial" panose="020B0604020202020204" pitchFamily="34" charset="0"/>
                </a:rPr>
                <a:t>Xã hội 4.0” là Xã hội thông tin, trong đó giá trị gia tăng được tạo ra nhờ việc kết nối các tài sản phi vật chất </a:t>
              </a:r>
              <a:r>
                <a:rPr lang="vi-VN" altLang="en-US" sz="2000" b="1" smtClean="0">
                  <a:latin typeface="Arial" panose="020B0604020202020204" pitchFamily="34" charset="0"/>
                </a:rPr>
                <a:t>internet</a:t>
              </a:r>
              <a:endParaRPr lang="vi-VN" altLang="en-US" sz="2000" b="1">
                <a:latin typeface="Arial" panose="020B0604020202020204" pitchFamily="34" charset="0"/>
              </a:endParaRPr>
            </a:p>
          </p:txBody>
        </p:sp>
        <p:sp>
          <p:nvSpPr>
            <p:cNvPr id="47" name="Rectangle 22"/>
            <p:cNvSpPr>
              <a:spLocks noChangeArrowheads="1"/>
            </p:cNvSpPr>
            <p:nvPr/>
          </p:nvSpPr>
          <p:spPr bwMode="auto">
            <a:xfrm>
              <a:off x="4879209" y="3857894"/>
              <a:ext cx="4191000" cy="50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vi-VN" altLang="en-US" sz="2000" b="1">
                  <a:latin typeface="Arial" panose="020B0604020202020204" pitchFamily="34" charset="0"/>
                </a:rPr>
                <a:t>“Xã hội 3.0” là Xã hội công nghiệp, là thời kỳ cơ khí hóa với đầu máy hơi nước và việc sử dụng điện</a:t>
              </a:r>
            </a:p>
          </p:txBody>
        </p:sp>
        <p:sp>
          <p:nvSpPr>
            <p:cNvPr id="48" name="Rectangle 23"/>
            <p:cNvSpPr>
              <a:spLocks noChangeArrowheads="1"/>
            </p:cNvSpPr>
            <p:nvPr/>
          </p:nvSpPr>
          <p:spPr bwMode="auto">
            <a:xfrm>
              <a:off x="4888390" y="4698173"/>
              <a:ext cx="4191000" cy="286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en-US" sz="2000" b="1">
                  <a:latin typeface="Arial" panose="020B0604020202020204" pitchFamily="34" charset="0"/>
                </a:rPr>
                <a:t>“Xã hội 2.0” là Xã hội nông nghiệp</a:t>
              </a:r>
            </a:p>
          </p:txBody>
        </p:sp>
        <p:sp>
          <p:nvSpPr>
            <p:cNvPr id="49" name="Rectangle 24"/>
            <p:cNvSpPr>
              <a:spLocks noChangeArrowheads="1"/>
            </p:cNvSpPr>
            <p:nvPr/>
          </p:nvSpPr>
          <p:spPr bwMode="auto">
            <a:xfrm>
              <a:off x="4815285" y="5323268"/>
              <a:ext cx="4191000" cy="2868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en-US" sz="2000" b="1">
                  <a:latin typeface="Arial" panose="020B0604020202020204" pitchFamily="34" charset="0"/>
                </a:rPr>
                <a:t> “Xã hội 1.0” là Thời kỳ nguyên thủy săn bắn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402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622075"/>
            <a:ext cx="10258096" cy="623592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6690"/>
            <a:ext cx="11573197" cy="724247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GIỚI THIỆU GIÁO DỤC 4.0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8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119380"/>
            <a:ext cx="11573197" cy="724247"/>
          </a:xfrm>
        </p:spPr>
        <p:txBody>
          <a:bodyPr/>
          <a:lstStyle/>
          <a:p>
            <a:r>
              <a:rPr lang="en-US" b="1" smtClean="0"/>
              <a:t>CÁC GIAI ĐOẠN PHÁT TRIỂN GIÁO DỤC</a:t>
            </a:r>
            <a:endParaRPr lang="en-US" sz="4000" b="1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67735" y="775895"/>
          <a:ext cx="12073467" cy="586448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015065">
                  <a:extLst>
                    <a:ext uri="{9D8B030D-6E8A-4147-A177-3AD203B41FA5}">
                      <a16:colId xmlns:a16="http://schemas.microsoft.com/office/drawing/2014/main" val="2188280402"/>
                    </a:ext>
                  </a:extLst>
                </a:gridCol>
                <a:gridCol w="2675467">
                  <a:extLst>
                    <a:ext uri="{9D8B030D-6E8A-4147-A177-3AD203B41FA5}">
                      <a16:colId xmlns:a16="http://schemas.microsoft.com/office/drawing/2014/main" val="2765195446"/>
                    </a:ext>
                  </a:extLst>
                </a:gridCol>
                <a:gridCol w="2675355">
                  <a:extLst>
                    <a:ext uri="{9D8B030D-6E8A-4147-A177-3AD203B41FA5}">
                      <a16:colId xmlns:a16="http://schemas.microsoft.com/office/drawing/2014/main" val="1100044248"/>
                    </a:ext>
                  </a:extLst>
                </a:gridCol>
                <a:gridCol w="2258383">
                  <a:extLst>
                    <a:ext uri="{9D8B030D-6E8A-4147-A177-3AD203B41FA5}">
                      <a16:colId xmlns:a16="http://schemas.microsoft.com/office/drawing/2014/main" val="449412762"/>
                    </a:ext>
                  </a:extLst>
                </a:gridCol>
                <a:gridCol w="2449197">
                  <a:extLst>
                    <a:ext uri="{9D8B030D-6E8A-4147-A177-3AD203B41FA5}">
                      <a16:colId xmlns:a16="http://schemas.microsoft.com/office/drawing/2014/main" val="3664036159"/>
                    </a:ext>
                  </a:extLst>
                </a:gridCol>
              </a:tblGrid>
              <a:tr h="662653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</a:rPr>
                        <a:t> 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</a:rPr>
                        <a:t>Giáo dục 1.0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</a:rPr>
                        <a:t>Giáo dục 2.0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</a:rPr>
                        <a:t>Giáo dục 3.0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</a:rPr>
                        <a:t>Giáo dục 4.0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2016953687"/>
                  </a:ext>
                </a:extLst>
              </a:tr>
              <a:tr h="601149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</a:rPr>
                        <a:t>Thời</a:t>
                      </a:r>
                      <a:r>
                        <a:rPr lang="en-US" sz="2200" baseline="0" smtClean="0">
                          <a:effectLst/>
                        </a:rPr>
                        <a:t> gian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Trước năm 1980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Những năm 1980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Những năm 1990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Những năm 2000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2194241824"/>
                  </a:ext>
                </a:extLst>
              </a:tr>
              <a:tr h="119828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Trọng tâm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Giáo dục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Khả năng được tuyển dụng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Sáng tạo tri thức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Sáng tạo đổi mới và giá trị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2624474690"/>
                  </a:ext>
                </a:extLst>
              </a:tr>
              <a:tr h="901725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Chương </a:t>
                      </a:r>
                      <a:r>
                        <a:rPr lang="en-US" sz="2200" smtClean="0">
                          <a:effectLst/>
                        </a:rPr>
                        <a:t>trình giáo</a:t>
                      </a:r>
                      <a:r>
                        <a:rPr lang="en-US" sz="2200" baseline="0" smtClean="0">
                          <a:effectLst/>
                        </a:rPr>
                        <a:t> dục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Đơn ngành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Đa ngành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Liên ngành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Xuyên ngành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3622184164"/>
                  </a:ext>
                </a:extLst>
              </a:tr>
              <a:tr h="119828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Công nghệ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Giấy và bút chì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Máy tính để bàn và xách tay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Internet và điện thoại di động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Vạn vật kết nối Internet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3954949286"/>
                  </a:ext>
                </a:extLst>
              </a:tr>
              <a:tr h="1198282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Trình độ kỹ thuật số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Tị nạn kỹ thuật số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Di dân kỹ thuật số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Cư dân kỹ thuật số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Công dân kỹ thuật số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3029998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46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119380"/>
            <a:ext cx="11573197" cy="724247"/>
          </a:xfrm>
        </p:spPr>
        <p:txBody>
          <a:bodyPr/>
          <a:lstStyle/>
          <a:p>
            <a:r>
              <a:rPr lang="en-US" b="1" smtClean="0"/>
              <a:t>CÁC GIAI ĐOẠN PHÁT TRIỂN GIÁO DỤC</a:t>
            </a:r>
            <a:endParaRPr lang="en-US" sz="4000" b="1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18533" y="1114561"/>
          <a:ext cx="12073467" cy="507492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661115">
                  <a:extLst>
                    <a:ext uri="{9D8B030D-6E8A-4147-A177-3AD203B41FA5}">
                      <a16:colId xmlns:a16="http://schemas.microsoft.com/office/drawing/2014/main" val="2188280402"/>
                    </a:ext>
                  </a:extLst>
                </a:gridCol>
                <a:gridCol w="2978619">
                  <a:extLst>
                    <a:ext uri="{9D8B030D-6E8A-4147-A177-3AD203B41FA5}">
                      <a16:colId xmlns:a16="http://schemas.microsoft.com/office/drawing/2014/main" val="2765195446"/>
                    </a:ext>
                  </a:extLst>
                </a:gridCol>
                <a:gridCol w="2726153">
                  <a:extLst>
                    <a:ext uri="{9D8B030D-6E8A-4147-A177-3AD203B41FA5}">
                      <a16:colId xmlns:a16="http://schemas.microsoft.com/office/drawing/2014/main" val="1100044248"/>
                    </a:ext>
                  </a:extLst>
                </a:gridCol>
                <a:gridCol w="2258383">
                  <a:extLst>
                    <a:ext uri="{9D8B030D-6E8A-4147-A177-3AD203B41FA5}">
                      <a16:colId xmlns:a16="http://schemas.microsoft.com/office/drawing/2014/main" val="449412762"/>
                    </a:ext>
                  </a:extLst>
                </a:gridCol>
                <a:gridCol w="2449197">
                  <a:extLst>
                    <a:ext uri="{9D8B030D-6E8A-4147-A177-3AD203B41FA5}">
                      <a16:colId xmlns:a16="http://schemas.microsoft.com/office/drawing/2014/main" val="3664036159"/>
                    </a:ext>
                  </a:extLst>
                </a:gridCol>
              </a:tblGrid>
              <a:tr h="249131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Giáo dục 1.0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Giáo dục 2.0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Giáo dục 3.0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Giáo dục 4.0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2016953687"/>
                  </a:ext>
                </a:extLst>
              </a:tr>
              <a:tr h="474214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 smtClean="0">
                          <a:effectLst/>
                          <a:latin typeface="+mn-lt"/>
                          <a:ea typeface="+mn-ea"/>
                        </a:rPr>
                        <a:t>Thời</a:t>
                      </a:r>
                      <a:r>
                        <a:rPr lang="en-US" sz="2200" baseline="0" smtClean="0">
                          <a:effectLst/>
                          <a:latin typeface="+mn-lt"/>
                          <a:ea typeface="+mn-ea"/>
                        </a:rPr>
                        <a:t> gian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Trước năm 1980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Những năm 1980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Những năm 1990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Những năm 2000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2194241824"/>
                  </a:ext>
                </a:extLst>
              </a:tr>
              <a:tr h="474214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Việc giảng dạy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Một chiều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Hai chiều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Đa chiều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Mọi nơi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4078938559"/>
                  </a:ext>
                </a:extLst>
              </a:tr>
              <a:tr h="711323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Đảm bảo chất lượng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Chất lượng học tập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Chất lượng giảng dạy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Đảm bảo chất lượng dựa trên quy tắc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Đảm bảo chất lượng dựa trên nguyên tắc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3079094958"/>
                  </a:ext>
                </a:extLst>
              </a:tr>
              <a:tr h="474214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Trường học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Gạch và vữa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Gạch và nhấp chuột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Mạng lưới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Hệ sinh thái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4152594677"/>
                  </a:ext>
                </a:extLst>
              </a:tr>
              <a:tr h="711323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Đầu ra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Công nhân lành nghề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Công nhân tri thức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Các nhà đồng tạo nên tri thức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Nhà sáng tạo và Doanh nhân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Batang"/>
                      </a:endParaRPr>
                    </a:p>
                  </a:txBody>
                  <a:tcPr marL="40166" marR="40166" marT="0" marB="0"/>
                </a:tc>
                <a:extLst>
                  <a:ext uri="{0D108BD9-81ED-4DB2-BD59-A6C34878D82A}">
                    <a16:rowId xmlns:a16="http://schemas.microsoft.com/office/drawing/2014/main" val="816824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97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6690"/>
            <a:ext cx="11573197" cy="724247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HỆ SINH THÁI HỌC TẬP TRONG GIÁO DỤC 4.0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Donut 77">
            <a:extLst>
              <a:ext uri="{FF2B5EF4-FFF2-40B4-BE49-F238E27FC236}">
                <a16:creationId xmlns:a16="http://schemas.microsoft.com/office/drawing/2014/main" id="{6A2A80F3-B3FE-45BC-8E3A-75CF9ED28C61}"/>
              </a:ext>
            </a:extLst>
          </p:cNvPr>
          <p:cNvSpPr/>
          <p:nvPr/>
        </p:nvSpPr>
        <p:spPr>
          <a:xfrm>
            <a:off x="4538898" y="2354812"/>
            <a:ext cx="3114206" cy="3114206"/>
          </a:xfrm>
          <a:prstGeom prst="donut">
            <a:avLst>
              <a:gd name="adj" fmla="val 37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7C31877-D68C-4DD4-A9BC-488919006090}"/>
              </a:ext>
            </a:extLst>
          </p:cNvPr>
          <p:cNvSpPr/>
          <p:nvPr/>
        </p:nvSpPr>
        <p:spPr>
          <a:xfrm>
            <a:off x="5210434" y="3026348"/>
            <a:ext cx="1771134" cy="177113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" name="Donut 26">
            <a:extLst>
              <a:ext uri="{FF2B5EF4-FFF2-40B4-BE49-F238E27FC236}">
                <a16:creationId xmlns:a16="http://schemas.microsoft.com/office/drawing/2014/main" id="{3CA1CD67-7A18-41B8-942A-9DB99ED2B9EA}"/>
              </a:ext>
            </a:extLst>
          </p:cNvPr>
          <p:cNvSpPr/>
          <p:nvPr/>
        </p:nvSpPr>
        <p:spPr>
          <a:xfrm>
            <a:off x="4187788" y="2003702"/>
            <a:ext cx="3816424" cy="3816424"/>
          </a:xfrm>
          <a:prstGeom prst="donut">
            <a:avLst>
              <a:gd name="adj" fmla="val 378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A6AC4B0-1749-4247-8153-5506423CADEA}"/>
              </a:ext>
            </a:extLst>
          </p:cNvPr>
          <p:cNvGrpSpPr/>
          <p:nvPr/>
        </p:nvGrpSpPr>
        <p:grpSpPr>
          <a:xfrm rot="12600000">
            <a:off x="4752573" y="4654295"/>
            <a:ext cx="979049" cy="1469591"/>
            <a:chOff x="5093002" y="2426934"/>
            <a:chExt cx="2232248" cy="3350691"/>
          </a:xfrm>
          <a:solidFill>
            <a:schemeClr val="accent6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E13AD30-CBF4-4457-8EEB-92519E2A45C6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9" name="Oval 1">
                <a:extLst>
                  <a:ext uri="{FF2B5EF4-FFF2-40B4-BE49-F238E27FC236}">
                    <a16:creationId xmlns:a16="http://schemas.microsoft.com/office/drawing/2014/main" id="{57E22D0A-B5EF-4E7F-AF00-A896F3D25D00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0" name="Oval 1">
                <a:extLst>
                  <a:ext uri="{FF2B5EF4-FFF2-40B4-BE49-F238E27FC236}">
                    <a16:creationId xmlns:a16="http://schemas.microsoft.com/office/drawing/2014/main" id="{EDEE44D0-97F5-4954-BC82-7533FA8F36B2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1" name="Oval 1">
                <a:extLst>
                  <a:ext uri="{FF2B5EF4-FFF2-40B4-BE49-F238E27FC236}">
                    <a16:creationId xmlns:a16="http://schemas.microsoft.com/office/drawing/2014/main" id="{8565E6D4-7201-445C-AB35-F1258FE71FAE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2" name="Oval 1">
                <a:extLst>
                  <a:ext uri="{FF2B5EF4-FFF2-40B4-BE49-F238E27FC236}">
                    <a16:creationId xmlns:a16="http://schemas.microsoft.com/office/drawing/2014/main" id="{BF7EE27E-1347-4883-9E8D-68BD6D3B6ED3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1D4847B-4B6A-43EC-8869-340481B3CD71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1CDFE8-C4A7-470D-86DB-EBB4E0A295D7}"/>
              </a:ext>
            </a:extLst>
          </p:cNvPr>
          <p:cNvGrpSpPr/>
          <p:nvPr/>
        </p:nvGrpSpPr>
        <p:grpSpPr>
          <a:xfrm rot="19800000">
            <a:off x="4752573" y="1666179"/>
            <a:ext cx="979049" cy="1469591"/>
            <a:chOff x="5093002" y="2426934"/>
            <a:chExt cx="2232248" cy="3350691"/>
          </a:xfrm>
          <a:solidFill>
            <a:srgbClr val="F80ED7"/>
          </a:solidFill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5115119-2AA2-4783-BBC0-34B12EE72529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16" name="Oval 1">
                <a:extLst>
                  <a:ext uri="{FF2B5EF4-FFF2-40B4-BE49-F238E27FC236}">
                    <a16:creationId xmlns:a16="http://schemas.microsoft.com/office/drawing/2014/main" id="{A54C46A3-AC79-40A5-96AA-706C83A38CDF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7" name="Oval 1">
                <a:extLst>
                  <a:ext uri="{FF2B5EF4-FFF2-40B4-BE49-F238E27FC236}">
                    <a16:creationId xmlns:a16="http://schemas.microsoft.com/office/drawing/2014/main" id="{D27F441E-67D0-4D3D-8549-C7952C594394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8" name="Oval 1">
                <a:extLst>
                  <a:ext uri="{FF2B5EF4-FFF2-40B4-BE49-F238E27FC236}">
                    <a16:creationId xmlns:a16="http://schemas.microsoft.com/office/drawing/2014/main" id="{8C635F0C-0CEF-466C-AEB6-75E7363B4C10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9" name="Oval 1">
                <a:extLst>
                  <a:ext uri="{FF2B5EF4-FFF2-40B4-BE49-F238E27FC236}">
                    <a16:creationId xmlns:a16="http://schemas.microsoft.com/office/drawing/2014/main" id="{7B8253D6-B68E-47C3-9426-CCA989345DE2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CC9DFA5C-1582-43E9-84EC-E02C1109270D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543E9FC-01C0-4DD2-9436-CB2B4E753E9C}"/>
              </a:ext>
            </a:extLst>
          </p:cNvPr>
          <p:cNvGrpSpPr/>
          <p:nvPr/>
        </p:nvGrpSpPr>
        <p:grpSpPr>
          <a:xfrm rot="16200000">
            <a:off x="3916584" y="3177120"/>
            <a:ext cx="979049" cy="1469591"/>
            <a:chOff x="5093002" y="2426934"/>
            <a:chExt cx="2232248" cy="3350691"/>
          </a:xfrm>
          <a:solidFill>
            <a:schemeClr val="accent5"/>
          </a:solidFill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738E4B7-5979-40B3-9A80-F8E183E2DC5F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23" name="Oval 1">
                <a:extLst>
                  <a:ext uri="{FF2B5EF4-FFF2-40B4-BE49-F238E27FC236}">
                    <a16:creationId xmlns:a16="http://schemas.microsoft.com/office/drawing/2014/main" id="{1F81F08F-5FEB-4191-B057-221649B3C3F6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4" name="Oval 1">
                <a:extLst>
                  <a:ext uri="{FF2B5EF4-FFF2-40B4-BE49-F238E27FC236}">
                    <a16:creationId xmlns:a16="http://schemas.microsoft.com/office/drawing/2014/main" id="{A8828DE4-4032-4C98-A7D5-E2B599EE22AC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5" name="Oval 1">
                <a:extLst>
                  <a:ext uri="{FF2B5EF4-FFF2-40B4-BE49-F238E27FC236}">
                    <a16:creationId xmlns:a16="http://schemas.microsoft.com/office/drawing/2014/main" id="{5018B51C-342F-4BE8-9440-89F07A4A4AED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6" name="Oval 1">
                <a:extLst>
                  <a:ext uri="{FF2B5EF4-FFF2-40B4-BE49-F238E27FC236}">
                    <a16:creationId xmlns:a16="http://schemas.microsoft.com/office/drawing/2014/main" id="{312569D5-0CAB-4B93-9E9F-E9114CC37879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22" name="Block Arc 21">
              <a:extLst>
                <a:ext uri="{FF2B5EF4-FFF2-40B4-BE49-F238E27FC236}">
                  <a16:creationId xmlns:a16="http://schemas.microsoft.com/office/drawing/2014/main" id="{F1F6A975-199F-47EA-A9B3-6D46FC31E48F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BFC5536-AA53-4F3C-9540-BAFEECF0743B}"/>
              </a:ext>
            </a:extLst>
          </p:cNvPr>
          <p:cNvGrpSpPr/>
          <p:nvPr/>
        </p:nvGrpSpPr>
        <p:grpSpPr>
          <a:xfrm rot="9000000" flipH="1">
            <a:off x="6492046" y="4654295"/>
            <a:ext cx="979049" cy="1469591"/>
            <a:chOff x="5093002" y="2426934"/>
            <a:chExt cx="2232248" cy="3350691"/>
          </a:xfrm>
          <a:solidFill>
            <a:schemeClr val="accent3"/>
          </a:solidFill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2CA0759-FA5F-40E7-8EF2-441FDF62BF8A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0" name="Oval 1">
                <a:extLst>
                  <a:ext uri="{FF2B5EF4-FFF2-40B4-BE49-F238E27FC236}">
                    <a16:creationId xmlns:a16="http://schemas.microsoft.com/office/drawing/2014/main" id="{01D6971A-4F5D-455D-A264-5AFCFB94EFF1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1" name="Oval 1">
                <a:extLst>
                  <a:ext uri="{FF2B5EF4-FFF2-40B4-BE49-F238E27FC236}">
                    <a16:creationId xmlns:a16="http://schemas.microsoft.com/office/drawing/2014/main" id="{2058CE50-CD72-47A7-96B0-5B0947E888F8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2" name="Oval 1">
                <a:extLst>
                  <a:ext uri="{FF2B5EF4-FFF2-40B4-BE49-F238E27FC236}">
                    <a16:creationId xmlns:a16="http://schemas.microsoft.com/office/drawing/2014/main" id="{25A5A9D0-8799-46A6-A3C5-A674CA844CC4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3" name="Oval 1">
                <a:extLst>
                  <a:ext uri="{FF2B5EF4-FFF2-40B4-BE49-F238E27FC236}">
                    <a16:creationId xmlns:a16="http://schemas.microsoft.com/office/drawing/2014/main" id="{967B0C34-B5B8-43F5-A8BA-3F0D8576FFBB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3664CB9F-722E-4E04-9375-BD9564C189A9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D2A9A58-3663-4ACB-A8C4-3929A318A5F2}"/>
              </a:ext>
            </a:extLst>
          </p:cNvPr>
          <p:cNvGrpSpPr/>
          <p:nvPr/>
        </p:nvGrpSpPr>
        <p:grpSpPr>
          <a:xfrm rot="1800000" flipH="1">
            <a:off x="6492046" y="1666179"/>
            <a:ext cx="979049" cy="1469591"/>
            <a:chOff x="5093002" y="2426934"/>
            <a:chExt cx="2232248" cy="3350691"/>
          </a:xfrm>
          <a:solidFill>
            <a:srgbClr val="002060"/>
          </a:solidFill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C40E111-EDFC-4941-812C-2614B54EB4D5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37" name="Oval 1">
                <a:extLst>
                  <a:ext uri="{FF2B5EF4-FFF2-40B4-BE49-F238E27FC236}">
                    <a16:creationId xmlns:a16="http://schemas.microsoft.com/office/drawing/2014/main" id="{1EA28962-D3E6-4DEC-816A-EE5493C1D73C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8" name="Oval 1">
                <a:extLst>
                  <a:ext uri="{FF2B5EF4-FFF2-40B4-BE49-F238E27FC236}">
                    <a16:creationId xmlns:a16="http://schemas.microsoft.com/office/drawing/2014/main" id="{4A276599-44E9-42EB-B892-A3A2063CF5C9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9" name="Oval 1">
                <a:extLst>
                  <a:ext uri="{FF2B5EF4-FFF2-40B4-BE49-F238E27FC236}">
                    <a16:creationId xmlns:a16="http://schemas.microsoft.com/office/drawing/2014/main" id="{1396BC71-8514-4F59-88C3-322591B865FE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0" name="Oval 1">
                <a:extLst>
                  <a:ext uri="{FF2B5EF4-FFF2-40B4-BE49-F238E27FC236}">
                    <a16:creationId xmlns:a16="http://schemas.microsoft.com/office/drawing/2014/main" id="{2743A9C5-3373-4FFA-8E1E-620C279E4B00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36" name="Block Arc 35">
              <a:extLst>
                <a:ext uri="{FF2B5EF4-FFF2-40B4-BE49-F238E27FC236}">
                  <a16:creationId xmlns:a16="http://schemas.microsoft.com/office/drawing/2014/main" id="{2E31A3F0-33CD-4837-8A09-4C5709FA8F8C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BD3608F-77D6-4936-92C6-1364D9FF35E0}"/>
              </a:ext>
            </a:extLst>
          </p:cNvPr>
          <p:cNvGrpSpPr/>
          <p:nvPr/>
        </p:nvGrpSpPr>
        <p:grpSpPr>
          <a:xfrm rot="5400000" flipH="1">
            <a:off x="7328035" y="3177120"/>
            <a:ext cx="979049" cy="1469591"/>
            <a:chOff x="5093002" y="2426934"/>
            <a:chExt cx="2232248" cy="3350691"/>
          </a:xfrm>
          <a:solidFill>
            <a:schemeClr val="accent2"/>
          </a:solidFill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6084F1F-8262-4ABF-B59C-5860FDE3E550}"/>
                </a:ext>
              </a:extLst>
            </p:cNvPr>
            <p:cNvGrpSpPr/>
            <p:nvPr/>
          </p:nvGrpSpPr>
          <p:grpSpPr>
            <a:xfrm>
              <a:off x="5625823" y="4659182"/>
              <a:ext cx="1166607" cy="1118443"/>
              <a:chOff x="4964627" y="3703863"/>
              <a:chExt cx="393594" cy="377344"/>
            </a:xfrm>
            <a:grpFill/>
          </p:grpSpPr>
          <p:sp>
            <p:nvSpPr>
              <p:cNvPr id="44" name="Oval 1">
                <a:extLst>
                  <a:ext uri="{FF2B5EF4-FFF2-40B4-BE49-F238E27FC236}">
                    <a16:creationId xmlns:a16="http://schemas.microsoft.com/office/drawing/2014/main" id="{18610ED1-43A3-461E-A72C-3ECD8613A69E}"/>
                  </a:ext>
                </a:extLst>
              </p:cNvPr>
              <p:cNvSpPr/>
              <p:nvPr/>
            </p:nvSpPr>
            <p:spPr>
              <a:xfrm flipH="1">
                <a:off x="4977747" y="3794659"/>
                <a:ext cx="36735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20008" h="164304">
                    <a:moveTo>
                      <a:pt x="852708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5"/>
                    </a:lnTo>
                    <a:cubicBezTo>
                      <a:pt x="0" y="134173"/>
                      <a:pt x="30131" y="164304"/>
                      <a:pt x="67299" y="164304"/>
                    </a:cubicBezTo>
                    <a:lnTo>
                      <a:pt x="852708" y="164304"/>
                    </a:lnTo>
                    <a:cubicBezTo>
                      <a:pt x="889877" y="164304"/>
                      <a:pt x="920008" y="134173"/>
                      <a:pt x="920008" y="97005"/>
                    </a:cubicBezTo>
                    <a:lnTo>
                      <a:pt x="920008" y="67299"/>
                    </a:lnTo>
                    <a:cubicBezTo>
                      <a:pt x="920008" y="30131"/>
                      <a:pt x="889877" y="0"/>
                      <a:pt x="8527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5" name="Oval 1">
                <a:extLst>
                  <a:ext uri="{FF2B5EF4-FFF2-40B4-BE49-F238E27FC236}">
                    <a16:creationId xmlns:a16="http://schemas.microsoft.com/office/drawing/2014/main" id="{507D5467-6C93-4A9D-BC4A-ADA81F9F34EF}"/>
                  </a:ext>
                </a:extLst>
              </p:cNvPr>
              <p:cNvSpPr/>
              <p:nvPr/>
            </p:nvSpPr>
            <p:spPr>
              <a:xfrm flipH="1">
                <a:off x="5017106" y="3976249"/>
                <a:ext cx="288634" cy="104958"/>
              </a:xfrm>
              <a:custGeom>
                <a:avLst/>
                <a:gdLst/>
                <a:ahLst/>
                <a:cxnLst/>
                <a:rect l="l" t="t" r="r" b="b"/>
                <a:pathLst>
                  <a:path w="722862" h="262858">
                    <a:moveTo>
                      <a:pt x="722862" y="0"/>
                    </a:moveTo>
                    <a:lnTo>
                      <a:pt x="0" y="0"/>
                    </a:lnTo>
                    <a:lnTo>
                      <a:pt x="0" y="131429"/>
                    </a:lnTo>
                    <a:cubicBezTo>
                      <a:pt x="0" y="204015"/>
                      <a:pt x="161818" y="262858"/>
                      <a:pt x="361431" y="262858"/>
                    </a:cubicBezTo>
                    <a:cubicBezTo>
                      <a:pt x="561044" y="262858"/>
                      <a:pt x="722862" y="204015"/>
                      <a:pt x="722862" y="1314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6" name="Oval 1">
                <a:extLst>
                  <a:ext uri="{FF2B5EF4-FFF2-40B4-BE49-F238E27FC236}">
                    <a16:creationId xmlns:a16="http://schemas.microsoft.com/office/drawing/2014/main" id="{907ACE3F-19BB-4E96-8D7E-A4DD0913C161}"/>
                  </a:ext>
                </a:extLst>
              </p:cNvPr>
              <p:cNvSpPr/>
              <p:nvPr/>
            </p:nvSpPr>
            <p:spPr>
              <a:xfrm flipH="1">
                <a:off x="4990867" y="3885454"/>
                <a:ext cx="34111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854293" h="164306">
                    <a:moveTo>
                      <a:pt x="786994" y="0"/>
                    </a:moveTo>
                    <a:lnTo>
                      <a:pt x="67299" y="0"/>
                    </a:lnTo>
                    <a:cubicBezTo>
                      <a:pt x="30131" y="0"/>
                      <a:pt x="0" y="30131"/>
                      <a:pt x="0" y="67299"/>
                    </a:cubicBezTo>
                    <a:lnTo>
                      <a:pt x="0" y="97007"/>
                    </a:lnTo>
                    <a:cubicBezTo>
                      <a:pt x="0" y="134174"/>
                      <a:pt x="30131" y="164306"/>
                      <a:pt x="67299" y="164306"/>
                    </a:cubicBezTo>
                    <a:lnTo>
                      <a:pt x="786994" y="164306"/>
                    </a:lnTo>
                    <a:cubicBezTo>
                      <a:pt x="824162" y="164306"/>
                      <a:pt x="854293" y="134174"/>
                      <a:pt x="854293" y="97007"/>
                    </a:cubicBezTo>
                    <a:lnTo>
                      <a:pt x="854293" y="67299"/>
                    </a:lnTo>
                    <a:cubicBezTo>
                      <a:pt x="854293" y="30131"/>
                      <a:pt x="824162" y="0"/>
                      <a:pt x="78699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7" name="Oval 1">
                <a:extLst>
                  <a:ext uri="{FF2B5EF4-FFF2-40B4-BE49-F238E27FC236}">
                    <a16:creationId xmlns:a16="http://schemas.microsoft.com/office/drawing/2014/main" id="{3F51F602-F42A-46E6-AE70-70CFFB9DBA87}"/>
                  </a:ext>
                </a:extLst>
              </p:cNvPr>
              <p:cNvSpPr/>
              <p:nvPr/>
            </p:nvSpPr>
            <p:spPr>
              <a:xfrm flipH="1">
                <a:off x="4964627" y="3703863"/>
                <a:ext cx="393594" cy="65606"/>
              </a:xfrm>
              <a:custGeom>
                <a:avLst/>
                <a:gdLst/>
                <a:ahLst/>
                <a:cxnLst/>
                <a:rect l="l" t="t" r="r" b="b"/>
                <a:pathLst>
                  <a:path w="985723" h="164305">
                    <a:moveTo>
                      <a:pt x="918424" y="0"/>
                    </a:moveTo>
                    <a:lnTo>
                      <a:pt x="67300" y="0"/>
                    </a:lnTo>
                    <a:cubicBezTo>
                      <a:pt x="30131" y="0"/>
                      <a:pt x="0" y="30130"/>
                      <a:pt x="0" y="67298"/>
                    </a:cubicBezTo>
                    <a:lnTo>
                      <a:pt x="0" y="97006"/>
                    </a:lnTo>
                    <a:cubicBezTo>
                      <a:pt x="0" y="134173"/>
                      <a:pt x="30131" y="164305"/>
                      <a:pt x="67300" y="164305"/>
                    </a:cubicBezTo>
                    <a:lnTo>
                      <a:pt x="918424" y="164305"/>
                    </a:lnTo>
                    <a:cubicBezTo>
                      <a:pt x="955592" y="164305"/>
                      <a:pt x="985723" y="134173"/>
                      <a:pt x="985723" y="97006"/>
                    </a:cubicBezTo>
                    <a:lnTo>
                      <a:pt x="985723" y="67298"/>
                    </a:lnTo>
                    <a:cubicBezTo>
                      <a:pt x="985723" y="30130"/>
                      <a:pt x="955592" y="0"/>
                      <a:pt x="9184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AC345300-A6E0-4F66-ADAD-340F576DBD4C}"/>
                </a:ext>
              </a:extLst>
            </p:cNvPr>
            <p:cNvSpPr/>
            <p:nvPr/>
          </p:nvSpPr>
          <p:spPr>
            <a:xfrm>
              <a:off x="5093002" y="2426934"/>
              <a:ext cx="2232248" cy="2232248"/>
            </a:xfrm>
            <a:prstGeom prst="blockArc">
              <a:avLst>
                <a:gd name="adj1" fmla="val 7222187"/>
                <a:gd name="adj2" fmla="val 3660514"/>
                <a:gd name="adj3" fmla="val 810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sp>
        <p:nvSpPr>
          <p:cNvPr id="48" name="Oval 47">
            <a:extLst>
              <a:ext uri="{FF2B5EF4-FFF2-40B4-BE49-F238E27FC236}">
                <a16:creationId xmlns:a16="http://schemas.microsoft.com/office/drawing/2014/main" id="{4B381C5E-076A-4CA8-B984-8122481D3201}"/>
              </a:ext>
            </a:extLst>
          </p:cNvPr>
          <p:cNvSpPr/>
          <p:nvPr/>
        </p:nvSpPr>
        <p:spPr>
          <a:xfrm>
            <a:off x="6738734" y="1844798"/>
            <a:ext cx="730255" cy="67228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465D29E-76D4-4893-BE7B-F2ECDA576ECF}"/>
              </a:ext>
            </a:extLst>
          </p:cNvPr>
          <p:cNvSpPr/>
          <p:nvPr/>
        </p:nvSpPr>
        <p:spPr>
          <a:xfrm>
            <a:off x="4783317" y="1852418"/>
            <a:ext cx="672289" cy="672289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DC5B57F-81BC-4A0E-86AE-48B31E7836B5}"/>
              </a:ext>
            </a:extLst>
          </p:cNvPr>
          <p:cNvSpPr/>
          <p:nvPr/>
        </p:nvSpPr>
        <p:spPr>
          <a:xfrm>
            <a:off x="3807045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25855F8-E5C8-4AE6-B552-D7F6CB1E7CDA}"/>
              </a:ext>
            </a:extLst>
          </p:cNvPr>
          <p:cNvSpPr/>
          <p:nvPr/>
        </p:nvSpPr>
        <p:spPr>
          <a:xfrm>
            <a:off x="4804759" y="5318153"/>
            <a:ext cx="672289" cy="672289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157F8EB-CBE4-48D9-BBC7-7BA0B9B01309}"/>
              </a:ext>
            </a:extLst>
          </p:cNvPr>
          <p:cNvSpPr/>
          <p:nvPr/>
        </p:nvSpPr>
        <p:spPr>
          <a:xfrm>
            <a:off x="7714086" y="3575771"/>
            <a:ext cx="672289" cy="6722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9EA097F-3D55-4EEF-A954-C26B8232117A}"/>
              </a:ext>
            </a:extLst>
          </p:cNvPr>
          <p:cNvGrpSpPr/>
          <p:nvPr/>
        </p:nvGrpSpPr>
        <p:grpSpPr>
          <a:xfrm>
            <a:off x="7812844" y="914497"/>
            <a:ext cx="4328356" cy="1670999"/>
            <a:chOff x="2551706" y="4207114"/>
            <a:chExt cx="2336965" cy="2056128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08AC5FD-E6AA-4C20-82D0-03010C524D2F}"/>
                </a:ext>
              </a:extLst>
            </p:cNvPr>
            <p:cNvSpPr txBox="1"/>
            <p:nvPr/>
          </p:nvSpPr>
          <p:spPr>
            <a:xfrm>
              <a:off x="2551706" y="4634779"/>
              <a:ext cx="2327518" cy="1628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hương </a:t>
              </a:r>
              <a:r>
                <a:rPr lang="vi-VN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trình, 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bài </a:t>
              </a:r>
              <a:r>
                <a:rPr lang="vi-VN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giảng, </a:t>
              </a: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đề cương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ách </a:t>
              </a:r>
              <a:r>
                <a:rPr lang="vi-VN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giáo khoa, tài liệu thư viện, </a:t>
              </a:r>
              <a:endParaRPr lang="en-US" altLang="ko-KR" sz="20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 </a:t>
              </a:r>
              <a:r>
                <a:rPr lang="vi-VN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thức người học, tri thức người dạy, tri thức nhóm, tri thức </a:t>
              </a: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ở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vi-VN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mạng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DB8CBC8-65FD-4495-9B45-5F1A8328B0D7}"/>
                </a:ext>
              </a:extLst>
            </p:cNvPr>
            <p:cNvSpPr txBox="1"/>
            <p:nvPr/>
          </p:nvSpPr>
          <p:spPr>
            <a:xfrm>
              <a:off x="2551706" y="4207114"/>
              <a:ext cx="2336965" cy="492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smtClean="0">
                  <a:solidFill>
                    <a:srgbClr val="002060"/>
                  </a:solidFill>
                  <a:cs typeface="Arial" pitchFamily="34" charset="0"/>
                </a:rPr>
                <a:t>HỆ THỐNG TRI THỨC HỌC TẬP </a:t>
              </a:r>
              <a:endParaRPr lang="ko-KR" altLang="en-US" sz="2000" b="1" dirty="0">
                <a:solidFill>
                  <a:srgbClr val="002060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CB1CC73-85F7-46B8-9E0A-84B8B35CFEDA}"/>
              </a:ext>
            </a:extLst>
          </p:cNvPr>
          <p:cNvGrpSpPr/>
          <p:nvPr/>
        </p:nvGrpSpPr>
        <p:grpSpPr>
          <a:xfrm>
            <a:off x="8059265" y="2706084"/>
            <a:ext cx="4064438" cy="2095763"/>
            <a:chOff x="2146429" y="4118214"/>
            <a:chExt cx="3193121" cy="199449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D4937F4-CB2F-4FA5-9118-2E5DE4B4848B}"/>
                </a:ext>
              </a:extLst>
            </p:cNvPr>
            <p:cNvSpPr txBox="1"/>
            <p:nvPr/>
          </p:nvSpPr>
          <p:spPr>
            <a:xfrm>
              <a:off x="2551707" y="4560313"/>
              <a:ext cx="2787843" cy="1552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Học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lý thuyết, thực hành, </a:t>
              </a:r>
              <a:endParaRPr lang="en-US" altLang="ko-KR" sz="20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Học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tập khái niệm, học tập kỹ năng, bài tập tính huống, </a:t>
              </a:r>
              <a:endParaRPr lang="en-US" altLang="ko-KR" sz="20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285750" indent="-2857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Trải nghiệm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thực tế, bài tập nhóm</a:t>
              </a: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tiểu luận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95FC159-31A2-4F0D-943D-E60FD13F13A1}"/>
                </a:ext>
              </a:extLst>
            </p:cNvPr>
            <p:cNvSpPr txBox="1"/>
            <p:nvPr/>
          </p:nvSpPr>
          <p:spPr>
            <a:xfrm>
              <a:off x="2146429" y="4118214"/>
              <a:ext cx="3193121" cy="380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smtClean="0">
                  <a:solidFill>
                    <a:schemeClr val="accent2"/>
                  </a:solidFill>
                  <a:cs typeface="Arial" pitchFamily="34" charset="0"/>
                </a:rPr>
                <a:t>HỆ THỐNG BỐI CẢNH HỌC TẬP 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A4A787F-E711-42AD-8C50-DF843A8EECF7}"/>
              </a:ext>
            </a:extLst>
          </p:cNvPr>
          <p:cNvGrpSpPr/>
          <p:nvPr/>
        </p:nvGrpSpPr>
        <p:grpSpPr>
          <a:xfrm>
            <a:off x="7750823" y="5406933"/>
            <a:ext cx="4441177" cy="1394630"/>
            <a:chOff x="2551705" y="4194414"/>
            <a:chExt cx="2357003" cy="134653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234DAE0-E797-4631-9A89-A5F62E57BC4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9806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Hỗ trợ môi trường học tập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Hỗ trợ nghiên cứu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và ứng dụng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Hỗ trợ doanh nghiệp và việc làm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5D2FB7C-A254-482B-BD64-128C0ADE7650}"/>
                </a:ext>
              </a:extLst>
            </p:cNvPr>
            <p:cNvSpPr txBox="1"/>
            <p:nvPr/>
          </p:nvSpPr>
          <p:spPr>
            <a:xfrm>
              <a:off x="2551705" y="4194414"/>
              <a:ext cx="2336966" cy="386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smtClean="0">
                  <a:solidFill>
                    <a:schemeClr val="accent3"/>
                  </a:solidFill>
                  <a:cs typeface="Arial" pitchFamily="34" charset="0"/>
                </a:rPr>
                <a:t>HỆ THỐNG HỖ TRỢ NGƯỜI HỌC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172B287-A5E2-47B9-9648-38B6862CB5C4}"/>
              </a:ext>
            </a:extLst>
          </p:cNvPr>
          <p:cNvGrpSpPr/>
          <p:nvPr/>
        </p:nvGrpSpPr>
        <p:grpSpPr>
          <a:xfrm>
            <a:off x="212744" y="888824"/>
            <a:ext cx="4112986" cy="1379694"/>
            <a:chOff x="2551705" y="4259718"/>
            <a:chExt cx="2357003" cy="113926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14CA167-98FE-448C-962D-4BCBB380AD5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8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á </a:t>
              </a:r>
              <a:r>
                <a:rPr lang="vi-VN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nhân người học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</a:t>
              </a:r>
              <a:endParaRPr lang="en-US" altLang="ko-KR" sz="20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Người 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thầy ,</a:t>
              </a:r>
              <a:endParaRPr lang="en-US" altLang="ko-KR" sz="20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Lớp </a:t>
              </a:r>
              <a:r>
                <a:rPr lang="vi-VN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nhóm</a:t>
              </a:r>
              <a:r>
                <a:rPr lang="vi-VN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…</a:t>
              </a:r>
              <a:endParaRPr lang="en-US" altLang="ko-KR" sz="20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F517B3E1-5F8A-4733-89F5-CDADCE073ED0}"/>
                </a:ext>
              </a:extLst>
            </p:cNvPr>
            <p:cNvSpPr txBox="1"/>
            <p:nvPr/>
          </p:nvSpPr>
          <p:spPr>
            <a:xfrm>
              <a:off x="2551705" y="4259718"/>
              <a:ext cx="2336966" cy="330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smtClean="0">
                  <a:solidFill>
                    <a:srgbClr val="F80ED7"/>
                  </a:solidFill>
                  <a:cs typeface="Arial" pitchFamily="34" charset="0"/>
                </a:rPr>
                <a:t>HỆ THỐNG CHỦ THỂ HỌC TẬP</a:t>
              </a:r>
              <a:endParaRPr lang="ko-KR" altLang="en-US" sz="2000" b="1" dirty="0">
                <a:solidFill>
                  <a:srgbClr val="F80ED7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9184400-1561-4423-BAB9-4B3B82B738BE}"/>
              </a:ext>
            </a:extLst>
          </p:cNvPr>
          <p:cNvGrpSpPr/>
          <p:nvPr/>
        </p:nvGrpSpPr>
        <p:grpSpPr>
          <a:xfrm>
            <a:off x="-231304" y="2535691"/>
            <a:ext cx="3844075" cy="2621118"/>
            <a:chOff x="2226802" y="4045314"/>
            <a:chExt cx="2660026" cy="182964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C10BED3-E360-41C0-8ADD-2F837F620A3F}"/>
                </a:ext>
              </a:extLst>
            </p:cNvPr>
            <p:cNvSpPr txBox="1"/>
            <p:nvPr/>
          </p:nvSpPr>
          <p:spPr>
            <a:xfrm>
              <a:off x="2529827" y="4306625"/>
              <a:ext cx="2357001" cy="1568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just">
                <a:buFont typeface="Arial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Mạng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Internet, hệ thống </a:t>
              </a: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e-learning</a:t>
              </a:r>
            </a:p>
            <a:p>
              <a:pPr marL="171450" indent="-171450" algn="just">
                <a:buFont typeface="Arial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Các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phần </a:t>
              </a: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mềm, phần cứng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hỗ trợ học tập, </a:t>
              </a:r>
              <a:endParaRPr lang="en-US" altLang="ko-KR" sz="20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171450" indent="-171450" algn="just">
                <a:buFont typeface="Arial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Các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công cụ tìm </a:t>
              </a: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kiếm</a:t>
              </a:r>
            </a:p>
            <a:p>
              <a:pPr marL="171450" indent="-171450" algn="just">
                <a:buFont typeface="Arial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Các </a:t>
              </a:r>
              <a:r>
                <a:rPr lang="en-US" altLang="ko-KR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phần mềm mô phỏng, thực tế ảo...</a:t>
              </a:r>
              <a:endParaRPr lang="en-US" altLang="ko-KR" sz="20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02CD594-9B15-4F3C-8330-B78A34D5CCB8}"/>
                </a:ext>
              </a:extLst>
            </p:cNvPr>
            <p:cNvSpPr txBox="1"/>
            <p:nvPr/>
          </p:nvSpPr>
          <p:spPr>
            <a:xfrm>
              <a:off x="2226802" y="4045314"/>
              <a:ext cx="2528389" cy="279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smtClean="0">
                  <a:solidFill>
                    <a:schemeClr val="accent5"/>
                  </a:solidFill>
                  <a:cs typeface="Arial" pitchFamily="34" charset="0"/>
                </a:rPr>
                <a:t>HỆ THỐNG CÔNG NGHỆ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9BFFD8E-2AC6-4E86-9809-65958A0C36B5}"/>
              </a:ext>
            </a:extLst>
          </p:cNvPr>
          <p:cNvGrpSpPr/>
          <p:nvPr/>
        </p:nvGrpSpPr>
        <p:grpSpPr>
          <a:xfrm>
            <a:off x="-27577" y="5305478"/>
            <a:ext cx="4450019" cy="1460790"/>
            <a:chOff x="2436994" y="4443821"/>
            <a:chExt cx="2505567" cy="2183405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410A359-F1C1-425F-9D94-41DE97C64FEB}"/>
                </a:ext>
              </a:extLst>
            </p:cNvPr>
            <p:cNvSpPr txBox="1"/>
            <p:nvPr/>
          </p:nvSpPr>
          <p:spPr>
            <a:xfrm>
              <a:off x="2585559" y="5109141"/>
              <a:ext cx="2357002" cy="15180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Hệ thống đào tạo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Hệ thống tài chính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ko-KR" sz="200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Hệ thống thông tin</a:t>
              </a:r>
              <a:endParaRPr lang="en-US" altLang="ko-KR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B9889AD-CBBF-40F8-8891-82DFE82B92AA}"/>
                </a:ext>
              </a:extLst>
            </p:cNvPr>
            <p:cNvSpPr txBox="1"/>
            <p:nvPr/>
          </p:nvSpPr>
          <p:spPr>
            <a:xfrm>
              <a:off x="2436994" y="4443821"/>
              <a:ext cx="2336966" cy="598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smtClean="0">
                  <a:solidFill>
                    <a:schemeClr val="accent6">
                      <a:lumMod val="75000"/>
                    </a:schemeClr>
                  </a:solidFill>
                  <a:cs typeface="Arial" pitchFamily="34" charset="0"/>
                </a:rPr>
                <a:t>HỆ THỐNG DỊCH VỤ QUẢN LÝ</a:t>
              </a:r>
              <a:endParaRPr lang="ko-KR" altLang="en-US" sz="2000" b="1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" name="Oval 81"/>
          <p:cNvSpPr/>
          <p:nvPr/>
        </p:nvSpPr>
        <p:spPr>
          <a:xfrm>
            <a:off x="5242100" y="3107710"/>
            <a:ext cx="1765114" cy="1680690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4098" name="Picture 2" descr="C:\Users\ACER\AppData\Local\Temp\icons8_exercise_30px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822" y="3629507"/>
            <a:ext cx="564817" cy="56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CER\AppData\Local\Temp\icons8_trust_100px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621" y="3418465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CER\AppData\Local\Temp\icons8_money_box_64px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029" y="5270475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74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6690"/>
            <a:ext cx="11573197" cy="724247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>CHƯƠNG TRÌNH ĐÀO TẠO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062" y="820057"/>
            <a:ext cx="1042987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50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8&quot;/&gt;&lt;/object&gt;&lt;object type=&quot;3&quot; unique_id=&quot;10004&quot;&gt;&lt;property id=&quot;20148&quot; value=&quot;5&quot;/&gt;&lt;property id=&quot;20300&quot; value=&quot;Slide 2 - &amp;quot;NỘI DUNG&amp;quot;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61&quot;/&gt;&lt;/object&gt;&lt;object type=&quot;3&quot; unique_id=&quot;10006&quot;&gt;&lt;property id=&quot;20148&quot; value=&quot;5&quot;/&gt;&lt;property id=&quot;20300&quot; value=&quot;Slide 4 - &amp;quot;CÁC GIAI ĐOẠN PHÁT TRIỂN XÃ HỘI&amp;quot;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4&quot;/&gt;&lt;/object&gt;&lt;object type=&quot;3&quot; unique_id=&quot;10008&quot;&gt;&lt;property id=&quot;20148&quot; value=&quot;5&quot;/&gt;&lt;property id=&quot;20300&quot; value=&quot;Slide 6&quot;/&gt;&lt;property id=&quot;20307&quot; value=&quot;262&quot;/&gt;&lt;/object&gt;&lt;object type=&quot;3&quot; unique_id=&quot;10009&quot;&gt;&lt;property id=&quot;20148&quot; value=&quot;5&quot;/&gt;&lt;property id=&quot;20300&quot; value=&quot;Slide 7&quot;/&gt;&lt;property id=&quot;20307&quot; value=&quot;263&quot;/&gt;&lt;/object&gt;&lt;object type=&quot;3&quot; unique_id=&quot;10010&quot;&gt;&lt;property id=&quot;20148&quot; value=&quot;5&quot;/&gt;&lt;property id=&quot;20300&quot; value=&quot;Slide 8&quot;/&gt;&lt;property id=&quot;20307&quot; value=&quot;267&quot;/&gt;&lt;/object&gt;&lt;object type=&quot;3&quot; unique_id=&quot;10011&quot;&gt;&lt;property id=&quot;20148&quot; value=&quot;5&quot;/&gt;&lt;property id=&quot;20300&quot; value=&quot;Slide 9&quot;/&gt;&lt;property id=&quot;20307&quot; value=&quot;284&quot;/&gt;&lt;/object&gt;&lt;object type=&quot;3&quot; unique_id=&quot;10012&quot;&gt;&lt;property id=&quot;20148&quot; value=&quot;5&quot;/&gt;&lt;property id=&quot;20300&quot; value=&quot;Slide 10&quot;/&gt;&lt;property id=&quot;20307&quot; value=&quot;285&quot;/&gt;&lt;/object&gt;&lt;object type=&quot;3&quot; unique_id=&quot;10013&quot;&gt;&lt;property id=&quot;20148&quot; value=&quot;5&quot;/&gt;&lt;property id=&quot;20300&quot; value=&quot;Slide 11&quot;/&gt;&lt;property id=&quot;20307&quot; value=&quot;265&quot;/&gt;&lt;/object&gt;&lt;object type=&quot;3&quot; unique_id=&quot;10014&quot;&gt;&lt;property id=&quot;20148&quot; value=&quot;5&quot;/&gt;&lt;property id=&quot;20300&quot; value=&quot;Slide 12&quot;/&gt;&lt;property id=&quot;20307&quot; value=&quot;286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 - &amp;quot;CƠ HỘI VÀ THÁCH THỨC&amp;quot;&quot;/&gt;&lt;property id=&quot;20307&quot; value=&quot;260&quot;/&gt;&lt;/object&gt;&lt;object type=&quot;3&quot; unique_id=&quot;10017&quot;&gt;&lt;property id=&quot;20148&quot; value=&quot;5&quot;/&gt;&lt;property id=&quot;20300&quot; value=&quot;Slide 15 - &amp;quot;ĐẠI HỌC SỐ&amp;quot;&quot;/&gt;&lt;property id=&quot;20307&quot; value=&quot;274&quot;/&gt;&lt;/object&gt;&lt;object type=&quot;3&quot; unique_id=&quot;10018&quot;&gt;&lt;property id=&quot;20148&quot; value=&quot;5&quot;/&gt;&lt;property id=&quot;20300&quot; value=&quot;Slide 16 - &amp;quot;XU HƯỚNG ĐẠI HỌC MỚI&amp;quot;&quot;/&gt;&lt;property id=&quot;20307&quot; value=&quot;275&quot;/&gt;&lt;/object&gt;&lt;object type=&quot;3&quot; unique_id=&quot;10019&quot;&gt;&lt;property id=&quot;20148&quot; value=&quot;5&quot;/&gt;&lt;property id=&quot;20300&quot; value=&quot;Slide 17 - &amp;quot;VAI TRÒ CỦA ĐẠI HỌC SỐ&amp;quot;&quot;/&gt;&lt;property id=&quot;20307&quot; value=&quot;276&quot;/&gt;&lt;/object&gt;&lt;object type=&quot;3&quot; unique_id=&quot;10020&quot;&gt;&lt;property id=&quot;20148&quot; value=&quot;5&quot;/&gt;&lt;property id=&quot;20300&quot; value=&quot;Slide 18 - &amp;quot; &amp;quot;&quot;/&gt;&lt;property id=&quot;20307&quot; value=&quot;277&quot;/&gt;&lt;/object&gt;&lt;object type=&quot;3&quot; unique_id=&quot;10021&quot;&gt;&lt;property id=&quot;20148&quot; value=&quot;5&quot;/&gt;&lt;property id=&quot;20300&quot; value=&quot;Slide 19 - &amp;quot; &amp;quot;&quot;/&gt;&lt;property id=&quot;20307&quot; value=&quot;271&quot;/&gt;&lt;/object&gt;&lt;object type=&quot;3&quot; unique_id=&quot;10022&quot;&gt;&lt;property id=&quot;20148&quot; value=&quot;5&quot;/&gt;&lt;property id=&quot;20300&quot; value=&quot;Slide 20&quot;/&gt;&lt;property id=&quot;20307&quot; value=&quot;272&quot;/&gt;&lt;/object&gt;&lt;object type=&quot;3&quot; unique_id=&quot;10023&quot;&gt;&lt;property id=&quot;20148&quot; value=&quot;5&quot;/&gt;&lt;property id=&quot;20300&quot; value=&quot;Slide 21 - &amp;quot;NỘI DUNG XÂY DỰNG ĐẠI HỌC SỐ&amp;quot;&quot;/&gt;&lt;property id=&quot;20307&quot; value=&quot;269&quot;/&gt;&lt;/object&gt;&lt;object type=&quot;3&quot; unique_id=&quot;10024&quot;&gt;&lt;property id=&quot;20148&quot; value=&quot;5&quot;/&gt;&lt;property id=&quot;20300&quot; value=&quot;Slide 22 - &amp;quot;NỘI DUNG XÂY DỰNG ĐẠI HỌC SỐ&amp;quot;&quot;/&gt;&lt;property id=&quot;20307&quot; value=&quot;278&quot;/&gt;&lt;/object&gt;&lt;object type=&quot;3&quot; unique_id=&quot;10025&quot;&gt;&lt;property id=&quot;20148&quot; value=&quot;5&quot;/&gt;&lt;property id=&quot;20300&quot; value=&quot;Slide 23 - &amp;quot;NỘI DUNG XÂY DỰNG ĐẠI HỌC SỐ&amp;quot;&quot;/&gt;&lt;property id=&quot;20307&quot; value=&quot;279&quot;/&gt;&lt;/object&gt;&lt;object type=&quot;3&quot; unique_id=&quot;10026&quot;&gt;&lt;property id=&quot;20148&quot; value=&quot;5&quot;/&gt;&lt;property id=&quot;20300&quot; value=&quot;Slide 24 - &amp;quot;NỘI DUNG XÂY DỰNG ĐẠI HỌC SỐ&amp;quot;&quot;/&gt;&lt;property id=&quot;20307&quot; value=&quot;280&quot;/&gt;&lt;/object&gt;&lt;object type=&quot;3&quot; unique_id=&quot;10027&quot;&gt;&lt;property id=&quot;20148&quot; value=&quot;5&quot;/&gt;&lt;property id=&quot;20300&quot; value=&quot;Slide 25&quot;/&gt;&lt;property id=&quot;20307&quot; value=&quot;283&quot;/&gt;&lt;/object&gt;&lt;object type=&quot;3&quot; unique_id=&quot;10028&quot;&gt;&lt;property id=&quot;20148&quot; value=&quot;5&quot;/&gt;&lt;property id=&quot;20300&quot; value=&quot;Slide 26&quot;/&gt;&lt;property id=&quot;20307&quot; value=&quot;281&quot;/&gt;&lt;/object&gt;&lt;/object&gt;&lt;object type=&quot;8&quot; unique_id=&quot;1005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over and End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983</Words>
  <Application>Microsoft Office PowerPoint</Application>
  <PresentationFormat>Widescreen</PresentationFormat>
  <Paragraphs>181</Paragraphs>
  <Slides>26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1" baseType="lpstr">
      <vt:lpstr>맑은 고딕</vt:lpstr>
      <vt:lpstr>Arial</vt:lpstr>
      <vt:lpstr>Arial Unicode MS</vt:lpstr>
      <vt:lpstr>Batang</vt:lpstr>
      <vt:lpstr>Calibri</vt:lpstr>
      <vt:lpstr>Calibri Light</vt:lpstr>
      <vt:lpstr>FZShuTi</vt:lpstr>
      <vt:lpstr>Tahoma</vt:lpstr>
      <vt:lpstr>Times New Roman</vt:lpstr>
      <vt:lpstr>Verdana</vt:lpstr>
      <vt:lpstr>Wingdings</vt:lpstr>
      <vt:lpstr>Office Theme</vt:lpstr>
      <vt:lpstr>Contents Slide Master</vt:lpstr>
      <vt:lpstr>Cover and End Slide Master</vt:lpstr>
      <vt:lpstr>Bitmap Image</vt:lpstr>
      <vt:lpstr>PowerPoint Presentation</vt:lpstr>
      <vt:lpstr>NỘI DUNG</vt:lpstr>
      <vt:lpstr>PowerPoint Presentation</vt:lpstr>
      <vt:lpstr>CÁC GIAI ĐOẠN PHÁT TRIỂN XÃ HỘI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CƠ HỘI VÀ THÁCH THỨC</vt:lpstr>
      <vt:lpstr>ĐẠI HỌC SỐ</vt:lpstr>
      <vt:lpstr>XU HƯỚNG ĐẠI HỌC MỚI</vt:lpstr>
      <vt:lpstr>VAI TRÒ CỦA ĐẠI HỌC SỐ</vt:lpstr>
      <vt:lpstr> </vt:lpstr>
      <vt:lpstr> </vt:lpstr>
      <vt:lpstr>PowerPoint Presentation</vt:lpstr>
      <vt:lpstr>NỘI DUNG XÂY DỰNG ĐẠI HỌC SỐ</vt:lpstr>
      <vt:lpstr>NỘI DUNG XÂY DỰNG ĐẠI HỌC SỐ</vt:lpstr>
      <vt:lpstr>NỘI DUNG XÂY DỰNG ĐẠI HỌC SỐ</vt:lpstr>
      <vt:lpstr>NỘI DUNG XÂY DỰNG ĐẠI HỌC SỐ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Kim Quoc Nguyen</cp:lastModifiedBy>
  <cp:revision>18</cp:revision>
  <dcterms:created xsi:type="dcterms:W3CDTF">2021-03-21T21:10:57Z</dcterms:created>
  <dcterms:modified xsi:type="dcterms:W3CDTF">2022-06-16T01:16:25Z</dcterms:modified>
</cp:coreProperties>
</file>